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72" r:id="rId2"/>
    <p:sldId id="258" r:id="rId3"/>
    <p:sldId id="259" r:id="rId4"/>
    <p:sldId id="260" r:id="rId5"/>
    <p:sldId id="263" r:id="rId6"/>
    <p:sldId id="262" r:id="rId7"/>
    <p:sldId id="264" r:id="rId8"/>
    <p:sldId id="267" r:id="rId9"/>
    <p:sldId id="268" r:id="rId10"/>
    <p:sldId id="269" r:id="rId11"/>
    <p:sldId id="270" r:id="rId12"/>
    <p:sldId id="293" r:id="rId13"/>
    <p:sldId id="271"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9" r:id="rId30"/>
    <p:sldId id="290" r:id="rId31"/>
    <p:sldId id="288" r:id="rId32"/>
    <p:sldId id="327" r:id="rId33"/>
    <p:sldId id="325" r:id="rId34"/>
    <p:sldId id="292" r:id="rId35"/>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861" autoAdjust="0"/>
  </p:normalViewPr>
  <p:slideViewPr>
    <p:cSldViewPr snapToGrid="0">
      <p:cViewPr varScale="1">
        <p:scale>
          <a:sx n="119" d="100"/>
          <a:sy n="119" d="100"/>
        </p:scale>
        <p:origin x="1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7EFBFC-3311-42C9-85C7-B9945F9F77F9}" type="datetimeFigureOut">
              <a:rPr lang="uk-UA" smtClean="0"/>
              <a:t>29.05.2024</a:t>
            </a:fld>
            <a:endParaRPr lang="uk-UA"/>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74DEA-4DDB-43D9-ABF9-8A9EC3FB0000}" type="slidenum">
              <a:rPr lang="uk-UA" smtClean="0"/>
              <a:t>‹№›</a:t>
            </a:fld>
            <a:endParaRPr lang="uk-UA"/>
          </a:p>
        </p:txBody>
      </p:sp>
    </p:spTree>
    <p:extLst>
      <p:ext uri="{BB962C8B-B14F-4D97-AF65-F5344CB8AC3E}">
        <p14:creationId xmlns:p14="http://schemas.microsoft.com/office/powerpoint/2010/main" val="2509948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D8E74DEA-4DDB-43D9-ABF9-8A9EC3FB0000}" type="slidenum">
              <a:rPr lang="uk-UA" smtClean="0"/>
              <a:t>9</a:t>
            </a:fld>
            <a:endParaRPr lang="uk-UA"/>
          </a:p>
        </p:txBody>
      </p:sp>
    </p:spTree>
    <p:extLst>
      <p:ext uri="{BB962C8B-B14F-4D97-AF65-F5344CB8AC3E}">
        <p14:creationId xmlns:p14="http://schemas.microsoft.com/office/powerpoint/2010/main" val="4072530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b="1" dirty="0">
                <a:effectLst/>
                <a:latin typeface="Times New Roman" panose="02020603050405020304" pitchFamily="18" charset="0"/>
                <a:ea typeface="Calibri" panose="020F0502020204030204" pitchFamily="34" charset="0"/>
                <a:cs typeface="Times New Roman" panose="02020603050405020304" pitchFamily="18" charset="0"/>
              </a:rPr>
              <a:t>Рис.9</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Один з варіантів ієрархічної схеми розподілу електричної енергії на підприємстві (екран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Analysis</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D8E74DEA-4DDB-43D9-ABF9-8A9EC3FB0000}" type="slidenum">
              <a:rPr lang="uk-UA" smtClean="0"/>
              <a:t>21</a:t>
            </a:fld>
            <a:endParaRPr lang="uk-UA"/>
          </a:p>
        </p:txBody>
      </p:sp>
    </p:spTree>
    <p:extLst>
      <p:ext uri="{BB962C8B-B14F-4D97-AF65-F5344CB8AC3E}">
        <p14:creationId xmlns:p14="http://schemas.microsoft.com/office/powerpoint/2010/main" val="612763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b="1" dirty="0">
                <a:effectLst/>
                <a:latin typeface="Times New Roman" panose="02020603050405020304" pitchFamily="18" charset="0"/>
                <a:ea typeface="Calibri" panose="020F0502020204030204" pitchFamily="34" charset="0"/>
                <a:cs typeface="Times New Roman" panose="02020603050405020304" pitchFamily="18" charset="0"/>
              </a:rPr>
              <a:t>Рис.1</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0</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Графіки на поточні електричні значення (екран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Trend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D8E74DEA-4DDB-43D9-ABF9-8A9EC3FB0000}" type="slidenum">
              <a:rPr lang="uk-UA" smtClean="0"/>
              <a:t>22</a:t>
            </a:fld>
            <a:endParaRPr lang="uk-UA"/>
          </a:p>
        </p:txBody>
      </p:sp>
    </p:spTree>
    <p:extLst>
      <p:ext uri="{BB962C8B-B14F-4D97-AF65-F5344CB8AC3E}">
        <p14:creationId xmlns:p14="http://schemas.microsoft.com/office/powerpoint/2010/main" val="137355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b="1" dirty="0">
                <a:effectLst/>
                <a:latin typeface="Times New Roman" panose="02020603050405020304" pitchFamily="18" charset="0"/>
                <a:ea typeface="Calibri" panose="020F0502020204030204" pitchFamily="34" charset="0"/>
                <a:cs typeface="Times New Roman" panose="02020603050405020304" pitchFamily="18" charset="0"/>
              </a:rPr>
              <a:t>Рис.1</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1</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Додатковий екран</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SEUs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із значеннями використаної енергії у виді графіків.</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D8E74DEA-4DDB-43D9-ABF9-8A9EC3FB0000}" type="slidenum">
              <a:rPr lang="uk-UA" smtClean="0"/>
              <a:t>23</a:t>
            </a:fld>
            <a:endParaRPr lang="uk-UA"/>
          </a:p>
        </p:txBody>
      </p:sp>
    </p:spTree>
    <p:extLst>
      <p:ext uri="{BB962C8B-B14F-4D97-AF65-F5344CB8AC3E}">
        <p14:creationId xmlns:p14="http://schemas.microsoft.com/office/powerpoint/2010/main" val="2018876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b="1" dirty="0">
                <a:effectLst/>
                <a:latin typeface="Times New Roman" panose="02020603050405020304" pitchFamily="18" charset="0"/>
                <a:ea typeface="Calibri" panose="020F0502020204030204" pitchFamily="34" charset="0"/>
                <a:cs typeface="Times New Roman" panose="02020603050405020304" pitchFamily="18" charset="0"/>
              </a:rPr>
              <a:t>Рис.1</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2</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Екран відображення тривоги (екран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Alarms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в системі </a:t>
            </a:r>
            <a:r>
              <a:rPr lang="uk-UA" sz="1800" dirty="0" err="1">
                <a:effectLst/>
                <a:latin typeface="Times New Roman" panose="02020603050405020304" pitchFamily="18" charset="0"/>
                <a:ea typeface="Calibri" panose="020F0502020204030204" pitchFamily="34" charset="0"/>
                <a:cs typeface="Times New Roman" panose="02020603050405020304" pitchFamily="18" charset="0"/>
              </a:rPr>
              <a:t>енергоменеджменту</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 перевищення лімітів споживання.</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D8E74DEA-4DDB-43D9-ABF9-8A9EC3FB0000}" type="slidenum">
              <a:rPr lang="uk-UA" smtClean="0"/>
              <a:t>24</a:t>
            </a:fld>
            <a:endParaRPr lang="uk-UA"/>
          </a:p>
        </p:txBody>
      </p:sp>
    </p:spTree>
    <p:extLst>
      <p:ext uri="{BB962C8B-B14F-4D97-AF65-F5344CB8AC3E}">
        <p14:creationId xmlns:p14="http://schemas.microsoft.com/office/powerpoint/2010/main" val="727941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b="1" dirty="0">
                <a:effectLst/>
                <a:latin typeface="Times New Roman" panose="02020603050405020304" pitchFamily="18" charset="0"/>
                <a:ea typeface="Calibri" panose="020F0502020204030204" pitchFamily="34" charset="0"/>
                <a:cs typeface="Times New Roman" panose="02020603050405020304" pitchFamily="18" charset="0"/>
              </a:rPr>
              <a:t>Рис.13</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Екран звіту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Report</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системи </a:t>
            </a:r>
            <a:r>
              <a:rPr lang="uk-UA" sz="1800" dirty="0" err="1">
                <a:effectLst/>
                <a:latin typeface="Times New Roman" panose="02020603050405020304" pitchFamily="18" charset="0"/>
                <a:ea typeface="Calibri" panose="020F0502020204030204" pitchFamily="34" charset="0"/>
                <a:cs typeface="Times New Roman" panose="02020603050405020304" pitchFamily="18" charset="0"/>
              </a:rPr>
              <a:t>енергоменеджменту</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 споживання електроенергії та інших ресурсів підприємства.</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D8E74DEA-4DDB-43D9-ABF9-8A9EC3FB0000}" type="slidenum">
              <a:rPr lang="uk-UA" smtClean="0"/>
              <a:t>25</a:t>
            </a:fld>
            <a:endParaRPr lang="uk-UA"/>
          </a:p>
        </p:txBody>
      </p:sp>
    </p:spTree>
    <p:extLst>
      <p:ext uri="{BB962C8B-B14F-4D97-AF65-F5344CB8AC3E}">
        <p14:creationId xmlns:p14="http://schemas.microsoft.com/office/powerpoint/2010/main" val="410496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b="1"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Рис. 14</a:t>
            </a:r>
            <a:r>
              <a:rPr lang="uk-UA"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Різноманітність звітів та можливості аналітичного модуля </a:t>
            </a:r>
            <a:r>
              <a:rPr lang="uk-UA" sz="1800" b="1"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SCADA </a:t>
            </a:r>
            <a:r>
              <a:rPr lang="uk-UA" sz="1800" b="1"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zenon</a:t>
            </a:r>
            <a:r>
              <a:rPr lang="uk-UA" sz="1800" b="1"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uk-UA" sz="1800" b="1"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Analyzer</a:t>
            </a:r>
            <a:r>
              <a:rPr lang="uk-UA" sz="1800" b="1"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endParaRPr lang="uk-UA" sz="18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D8E74DEA-4DDB-43D9-ABF9-8A9EC3FB0000}" type="slidenum">
              <a:rPr lang="uk-UA" smtClean="0"/>
              <a:t>31</a:t>
            </a:fld>
            <a:endParaRPr lang="uk-UA"/>
          </a:p>
        </p:txBody>
      </p:sp>
    </p:spTree>
    <p:extLst>
      <p:ext uri="{BB962C8B-B14F-4D97-AF65-F5344CB8AC3E}">
        <p14:creationId xmlns:p14="http://schemas.microsoft.com/office/powerpoint/2010/main" val="164359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uk-UA" sz="1800" b="1" dirty="0">
                <a:effectLst/>
                <a:latin typeface="Times New Roman" panose="02020603050405020304" pitchFamily="18" charset="0"/>
                <a:ea typeface="Calibri" panose="020F0502020204030204" pitchFamily="34" charset="0"/>
              </a:rPr>
              <a:t>Рис. 1.</a:t>
            </a:r>
            <a:r>
              <a:rPr lang="uk-UA" sz="1800" dirty="0">
                <a:effectLst/>
                <a:latin typeface="Times New Roman" panose="02020603050405020304" pitchFamily="18" charset="0"/>
                <a:ea typeface="Calibri" panose="020F0502020204030204" pitchFamily="34" charset="0"/>
              </a:rPr>
              <a:t> Загальний вигляд підприємства чи  установи, де відображаються джерела/споживачі електричної енергії. Дані надходять від вимірювальних приладів та відображаються в масштабі реального часу</a:t>
            </a:r>
            <a:endParaRPr lang="en-US" sz="1800" dirty="0">
              <a:effectLst/>
              <a:latin typeface="Times New Roman" panose="02020603050405020304" pitchFamily="18" charset="0"/>
              <a:ea typeface="Calibri" panose="020F0502020204030204" pitchFamily="34" charset="0"/>
            </a:endParaRPr>
          </a:p>
          <a:p>
            <a:endParaRPr lang="uk-UA" dirty="0"/>
          </a:p>
        </p:txBody>
      </p:sp>
      <p:sp>
        <p:nvSpPr>
          <p:cNvPr id="4" name="Місце для номера слайда 3"/>
          <p:cNvSpPr>
            <a:spLocks noGrp="1"/>
          </p:cNvSpPr>
          <p:nvPr>
            <p:ph type="sldNum" sz="quarter" idx="5"/>
          </p:nvPr>
        </p:nvSpPr>
        <p:spPr/>
        <p:txBody>
          <a:bodyPr/>
          <a:lstStyle/>
          <a:p>
            <a:fld id="{D8E74DEA-4DDB-43D9-ABF9-8A9EC3FB0000}" type="slidenum">
              <a:rPr lang="uk-UA" smtClean="0"/>
              <a:t>13</a:t>
            </a:fld>
            <a:endParaRPr lang="uk-UA"/>
          </a:p>
        </p:txBody>
      </p:sp>
    </p:spTree>
    <p:extLst>
      <p:ext uri="{BB962C8B-B14F-4D97-AF65-F5344CB8AC3E}">
        <p14:creationId xmlns:p14="http://schemas.microsoft.com/office/powerpoint/2010/main" val="2029091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uk-UA" sz="1800" b="1" dirty="0">
                <a:effectLst/>
                <a:latin typeface="Times New Roman" panose="02020603050405020304" pitchFamily="18" charset="0"/>
                <a:ea typeface="Calibri" panose="020F0502020204030204" pitchFamily="34" charset="0"/>
              </a:rPr>
              <a:t>Рис. 2.</a:t>
            </a:r>
            <a:r>
              <a:rPr lang="uk-UA" sz="1800" dirty="0">
                <a:effectLst/>
                <a:latin typeface="Times New Roman" panose="02020603050405020304" pitchFamily="18" charset="0"/>
                <a:ea typeface="Calibri" panose="020F0502020204030204" pitchFamily="34" charset="0"/>
              </a:rPr>
              <a:t> Розроблена EMS чітко фіксує та веде базу даних усіх потоків енергії, що надходять в систему. При цьому враховуються такі фактори, як температура, кількість опадів, вітер і сонячне світло. Підтримка різноманітних графічних стандартів, таких як WPF та </a:t>
            </a:r>
            <a:r>
              <a:rPr lang="uk-UA" sz="1800" dirty="0" err="1">
                <a:effectLst/>
                <a:latin typeface="Times New Roman" panose="02020603050405020304" pitchFamily="18" charset="0"/>
                <a:ea typeface="Calibri" panose="020F0502020204030204" pitchFamily="34" charset="0"/>
              </a:rPr>
              <a:t>Add-in</a:t>
            </a:r>
            <a:r>
              <a:rPr lang="uk-UA" sz="1800" dirty="0">
                <a:effectLst/>
                <a:latin typeface="Times New Roman" panose="02020603050405020304" pitchFamily="18" charset="0"/>
                <a:ea typeface="Calibri" panose="020F0502020204030204" pitchFamily="34" charset="0"/>
              </a:rPr>
              <a:t> плагіни, забезпечує абсолютно новий рівень візуалізації усіх процесів. На діаграмі в режимі реального часу ретельно відслідковуються потоки та обсяг енергії в різних точках генерації, представляючи їх різними кольорами та розмірами.</a:t>
            </a:r>
            <a:endParaRPr lang="uk-UA" dirty="0"/>
          </a:p>
        </p:txBody>
      </p:sp>
      <p:sp>
        <p:nvSpPr>
          <p:cNvPr id="4" name="Місце для номера слайда 3"/>
          <p:cNvSpPr>
            <a:spLocks noGrp="1"/>
          </p:cNvSpPr>
          <p:nvPr>
            <p:ph type="sldNum" sz="quarter" idx="5"/>
          </p:nvPr>
        </p:nvSpPr>
        <p:spPr/>
        <p:txBody>
          <a:bodyPr/>
          <a:lstStyle/>
          <a:p>
            <a:fld id="{D8E74DEA-4DDB-43D9-ABF9-8A9EC3FB0000}" type="slidenum">
              <a:rPr lang="uk-UA" smtClean="0"/>
              <a:t>14</a:t>
            </a:fld>
            <a:endParaRPr lang="uk-UA"/>
          </a:p>
        </p:txBody>
      </p:sp>
    </p:spTree>
    <p:extLst>
      <p:ext uri="{BB962C8B-B14F-4D97-AF65-F5344CB8AC3E}">
        <p14:creationId xmlns:p14="http://schemas.microsoft.com/office/powerpoint/2010/main" val="2450978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b="1" dirty="0">
                <a:effectLst/>
                <a:latin typeface="Times New Roman" panose="02020603050405020304" pitchFamily="18" charset="0"/>
                <a:ea typeface="Calibri" panose="020F0502020204030204" pitchFamily="34" charset="0"/>
                <a:cs typeface="Times New Roman" panose="02020603050405020304" pitchFamily="18" charset="0"/>
              </a:rPr>
              <a:t>Рис. 3.</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Ще однією важливою функцією системи </a:t>
            </a:r>
            <a:r>
              <a:rPr lang="uk-UA" sz="1800" dirty="0" err="1">
                <a:effectLst/>
                <a:latin typeface="Times New Roman" panose="02020603050405020304" pitchFamily="18" charset="0"/>
                <a:ea typeface="Calibri" panose="020F0502020204030204" pitchFamily="34" charset="0"/>
                <a:cs typeface="Times New Roman" panose="02020603050405020304" pitchFamily="18" charset="0"/>
              </a:rPr>
              <a:t>zenon</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EMS є те, що вона забезпечує необхідні інструменти керування мережею. Вона в автоматичному режимі регулює потоки енергії в межах визначених значень: вмикає або вимикає джерела енергії, гарантує дотримання граничних значень постачання з загальної мережі та контролює належний рівень заряду акумуляторів у системі зберігання енергії. При цьому використовуються архівні й прогнозні значення та вживаються певні превентивні заходи. Використовуючи режим симуляції, оператори мають можливість змінювати ключові параметри системи вручну і оцінювати практичний вплив таких дій на енергомережу.</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D8E74DEA-4DDB-43D9-ABF9-8A9EC3FB0000}" type="slidenum">
              <a:rPr lang="uk-UA" smtClean="0"/>
              <a:t>15</a:t>
            </a:fld>
            <a:endParaRPr lang="uk-UA"/>
          </a:p>
        </p:txBody>
      </p:sp>
    </p:spTree>
    <p:extLst>
      <p:ext uri="{BB962C8B-B14F-4D97-AF65-F5344CB8AC3E}">
        <p14:creationId xmlns:p14="http://schemas.microsoft.com/office/powerpoint/2010/main" val="814382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b="1" dirty="0">
                <a:effectLst/>
                <a:latin typeface="Times New Roman" panose="02020603050405020304" pitchFamily="18" charset="0"/>
                <a:ea typeface="Calibri" panose="020F0502020204030204" pitchFamily="34" charset="0"/>
                <a:cs typeface="Times New Roman" panose="02020603050405020304" pitchFamily="18" charset="0"/>
              </a:rPr>
              <a:t>Рис. 4</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Приклад інтерфейсу системи розподілу електричної енергії у вигляді однолінійної мнемосхеми, з відображенням даних реального масштабу часу стану комутаційних апаратів, основних параметрів розподілу електричної енергії, допоміжних параметрів (температури ввідного кабелю, трансформаторів напруги) та графіку зміни напруги.</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D8E74DEA-4DDB-43D9-ABF9-8A9EC3FB0000}" type="slidenum">
              <a:rPr lang="uk-UA" smtClean="0"/>
              <a:t>16</a:t>
            </a:fld>
            <a:endParaRPr lang="uk-UA"/>
          </a:p>
        </p:txBody>
      </p:sp>
    </p:spTree>
    <p:extLst>
      <p:ext uri="{BB962C8B-B14F-4D97-AF65-F5344CB8AC3E}">
        <p14:creationId xmlns:p14="http://schemas.microsoft.com/office/powerpoint/2010/main" val="2431733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b="1" dirty="0">
                <a:effectLst/>
                <a:latin typeface="Times New Roman" panose="02020603050405020304" pitchFamily="18" charset="0"/>
                <a:ea typeface="Calibri" panose="020F0502020204030204" pitchFamily="34" charset="0"/>
                <a:cs typeface="Times New Roman" panose="02020603050405020304" pitchFamily="18" charset="0"/>
              </a:rPr>
              <a:t>Рис. 5</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1800" dirty="0" err="1">
                <a:effectLst/>
                <a:latin typeface="Times New Roman" panose="02020603050405020304" pitchFamily="18" charset="0"/>
                <a:ea typeface="Calibri" panose="020F0502020204030204" pitchFamily="34" charset="0"/>
                <a:cs typeface="Times New Roman" panose="02020603050405020304" pitchFamily="18" charset="0"/>
              </a:rPr>
              <a:t>zenon</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1800" dirty="0" err="1">
                <a:effectLst/>
                <a:latin typeface="Times New Roman" panose="02020603050405020304" pitchFamily="18" charset="0"/>
                <a:ea typeface="Calibri" panose="020F0502020204030204" pitchFamily="34" charset="0"/>
                <a:cs typeface="Times New Roman" panose="02020603050405020304" pitchFamily="18" charset="0"/>
              </a:rPr>
              <a:t>Service</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1800" dirty="0" err="1">
                <a:effectLst/>
                <a:latin typeface="Times New Roman" panose="02020603050405020304" pitchFamily="18" charset="0"/>
                <a:ea typeface="Calibri" panose="020F0502020204030204" pitchFamily="34" charset="0"/>
                <a:cs typeface="Times New Roman" panose="02020603050405020304" pitchFamily="18" charset="0"/>
              </a:rPr>
              <a:t>Grid</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 інтеграція в хмару та </a:t>
            </a:r>
            <a:r>
              <a:rPr lang="uk-UA" sz="1800" dirty="0" err="1">
                <a:effectLst/>
                <a:latin typeface="Times New Roman" panose="02020603050405020304" pitchFamily="18" charset="0"/>
                <a:ea typeface="Calibri" panose="020F0502020204030204" pitchFamily="34" charset="0"/>
                <a:cs typeface="Times New Roman" panose="02020603050405020304" pitchFamily="18" charset="0"/>
              </a:rPr>
              <a:t>IIoT</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Архітектура </a:t>
            </a:r>
            <a:r>
              <a:rPr lang="uk-UA" sz="1800" dirty="0" err="1">
                <a:effectLst/>
                <a:latin typeface="Times New Roman" panose="02020603050405020304" pitchFamily="18" charset="0"/>
                <a:ea typeface="Calibri" panose="020F0502020204030204" pitchFamily="34" charset="0"/>
                <a:cs typeface="Times New Roman" panose="02020603050405020304" pitchFamily="18" charset="0"/>
              </a:rPr>
              <a:t>Service</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1800" dirty="0" err="1">
                <a:effectLst/>
                <a:latin typeface="Times New Roman" panose="02020603050405020304" pitchFamily="18" charset="0"/>
                <a:ea typeface="Calibri" panose="020F0502020204030204" pitchFamily="34" charset="0"/>
                <a:cs typeface="Times New Roman" panose="02020603050405020304" pitchFamily="18" charset="0"/>
              </a:rPr>
              <a:t>Grid</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передбачає розгортання розподіленої системи з центром в </a:t>
            </a:r>
            <a:r>
              <a:rPr lang="uk-UA" sz="1800" dirty="0" err="1">
                <a:effectLst/>
                <a:latin typeface="Times New Roman" panose="02020603050405020304" pitchFamily="18" charset="0"/>
                <a:ea typeface="Calibri" panose="020F0502020204030204" pitchFamily="34" charset="0"/>
                <a:cs typeface="Times New Roman" panose="02020603050405020304" pitchFamily="18" charset="0"/>
              </a:rPr>
              <a:t>Service</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1800" dirty="0" err="1">
                <a:effectLst/>
                <a:latin typeface="Times New Roman" panose="02020603050405020304" pitchFamily="18" charset="0"/>
                <a:ea typeface="Calibri" panose="020F0502020204030204" pitchFamily="34" charset="0"/>
                <a:cs typeface="Times New Roman" panose="02020603050405020304" pitchFamily="18" charset="0"/>
              </a:rPr>
              <a:t>Hub</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який знаходиться в хмарі. Таким чином усі компоненти системи мають двосторонній доступ до даних одне одного, в той же час залишаючись повністю автономними. </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D8E74DEA-4DDB-43D9-ABF9-8A9EC3FB0000}" type="slidenum">
              <a:rPr lang="uk-UA" smtClean="0"/>
              <a:t>17</a:t>
            </a:fld>
            <a:endParaRPr lang="uk-UA"/>
          </a:p>
        </p:txBody>
      </p:sp>
    </p:spTree>
    <p:extLst>
      <p:ext uri="{BB962C8B-B14F-4D97-AF65-F5344CB8AC3E}">
        <p14:creationId xmlns:p14="http://schemas.microsoft.com/office/powerpoint/2010/main" val="4105709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b="1" dirty="0">
                <a:effectLst/>
                <a:latin typeface="Times New Roman" panose="02020603050405020304" pitchFamily="18" charset="0"/>
                <a:ea typeface="Calibri" panose="020F0502020204030204" pitchFamily="34" charset="0"/>
                <a:cs typeface="Times New Roman" panose="02020603050405020304" pitchFamily="18" charset="0"/>
              </a:rPr>
              <a:t>Рис.6</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Комбінований звіт у вигляді діаграми </a:t>
            </a:r>
            <a:r>
              <a:rPr lang="uk-UA" sz="1800" dirty="0" err="1">
                <a:effectLst/>
                <a:latin typeface="Times New Roman" panose="02020603050405020304" pitchFamily="18" charset="0"/>
                <a:ea typeface="Calibri" panose="020F0502020204030204" pitchFamily="34" charset="0"/>
                <a:cs typeface="Times New Roman" panose="02020603050405020304" pitchFamily="18" charset="0"/>
              </a:rPr>
              <a:t>Санкея</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та показників виробничої ефективності лінії</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D8E74DEA-4DDB-43D9-ABF9-8A9EC3FB0000}" type="slidenum">
              <a:rPr lang="uk-UA" smtClean="0"/>
              <a:t>18</a:t>
            </a:fld>
            <a:endParaRPr lang="uk-UA"/>
          </a:p>
        </p:txBody>
      </p:sp>
    </p:spTree>
    <p:extLst>
      <p:ext uri="{BB962C8B-B14F-4D97-AF65-F5344CB8AC3E}">
        <p14:creationId xmlns:p14="http://schemas.microsoft.com/office/powerpoint/2010/main" val="2562353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b="1" dirty="0">
                <a:effectLst/>
                <a:latin typeface="Times New Roman" panose="02020603050405020304" pitchFamily="18" charset="0"/>
                <a:ea typeface="Calibri" panose="020F0502020204030204" pitchFamily="34" charset="0"/>
                <a:cs typeface="Times New Roman" panose="02020603050405020304" pitchFamily="18" charset="0"/>
              </a:rPr>
              <a:t>Рис.7</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Копія екрану діаграми </a:t>
            </a:r>
            <a:r>
              <a:rPr lang="uk-UA" sz="1800" dirty="0" err="1">
                <a:effectLst/>
                <a:latin typeface="Times New Roman" panose="02020603050405020304" pitchFamily="18" charset="0"/>
                <a:ea typeface="Calibri" panose="020F0502020204030204" pitchFamily="34" charset="0"/>
                <a:cs typeface="Times New Roman" panose="02020603050405020304" pitchFamily="18" charset="0"/>
              </a:rPr>
              <a:t>Санкея</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споживання електричної енергії – миттєві показники потужності та спожита електроенергія (екран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Sankey</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D8E74DEA-4DDB-43D9-ABF9-8A9EC3FB0000}" type="slidenum">
              <a:rPr lang="uk-UA" smtClean="0"/>
              <a:t>19</a:t>
            </a:fld>
            <a:endParaRPr lang="uk-UA"/>
          </a:p>
        </p:txBody>
      </p:sp>
    </p:spTree>
    <p:extLst>
      <p:ext uri="{BB962C8B-B14F-4D97-AF65-F5344CB8AC3E}">
        <p14:creationId xmlns:p14="http://schemas.microsoft.com/office/powerpoint/2010/main" val="3442711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b="1" dirty="0">
                <a:effectLst/>
                <a:latin typeface="Times New Roman" panose="02020603050405020304" pitchFamily="18" charset="0"/>
                <a:ea typeface="Calibri" panose="020F0502020204030204" pitchFamily="34" charset="0"/>
                <a:cs typeface="Times New Roman" panose="02020603050405020304" pitchFamily="18" charset="0"/>
              </a:rPr>
              <a:t>Рис.8</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Копія екрану моніторингу споживання первинних та вторинних енергетичних ресурсів, їх розподіл по ділянкам (цехам) підприємства та ефективність використання в реальному масштабі часу. Показник енергоефективності формується в реальному масштабі часу, й дозволяє приймати оперативні рішення що до його підвищення (екран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Dashboard</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D8E74DEA-4DDB-43D9-ABF9-8A9EC3FB0000}" type="slidenum">
              <a:rPr lang="uk-UA" smtClean="0"/>
              <a:t>20</a:t>
            </a:fld>
            <a:endParaRPr lang="uk-UA"/>
          </a:p>
        </p:txBody>
      </p:sp>
    </p:spTree>
    <p:extLst>
      <p:ext uri="{BB962C8B-B14F-4D97-AF65-F5344CB8AC3E}">
        <p14:creationId xmlns:p14="http://schemas.microsoft.com/office/powerpoint/2010/main" val="3772695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7E5725-1D11-50CE-19CF-5B887098DFFA}"/>
              </a:ext>
            </a:extLst>
          </p:cNvPr>
          <p:cNvSpPr>
            <a:spLocks noGrp="1"/>
          </p:cNvSpPr>
          <p:nvPr>
            <p:ph type="ctrTitle"/>
          </p:nvPr>
        </p:nvSpPr>
        <p:spPr>
          <a:xfrm>
            <a:off x="1524000" y="1122363"/>
            <a:ext cx="9144000" cy="2387600"/>
          </a:xfrm>
        </p:spPr>
        <p:txBody>
          <a:bodyPr anchor="b"/>
          <a:lstStyle>
            <a:lvl1pPr algn="ctr">
              <a:defRPr sz="6000"/>
            </a:lvl1pPr>
          </a:lstStyle>
          <a:p>
            <a:r>
              <a:rPr lang="uk-UA"/>
              <a:t>Клацніть, щоб редагувати стиль зразка заголовка</a:t>
            </a:r>
          </a:p>
        </p:txBody>
      </p:sp>
      <p:sp>
        <p:nvSpPr>
          <p:cNvPr id="3" name="Підзаголовок 2">
            <a:extLst>
              <a:ext uri="{FF2B5EF4-FFF2-40B4-BE49-F238E27FC236}">
                <a16:creationId xmlns:a16="http://schemas.microsoft.com/office/drawing/2014/main" id="{94D7FF88-6830-B195-E63D-59F421A082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p>
        </p:txBody>
      </p:sp>
      <p:sp>
        <p:nvSpPr>
          <p:cNvPr id="4" name="Місце для дати 3">
            <a:extLst>
              <a:ext uri="{FF2B5EF4-FFF2-40B4-BE49-F238E27FC236}">
                <a16:creationId xmlns:a16="http://schemas.microsoft.com/office/drawing/2014/main" id="{0B3E362F-5FFF-E777-191E-AEFD3FD102AD}"/>
              </a:ext>
            </a:extLst>
          </p:cNvPr>
          <p:cNvSpPr>
            <a:spLocks noGrp="1"/>
          </p:cNvSpPr>
          <p:nvPr>
            <p:ph type="dt" sz="half" idx="10"/>
          </p:nvPr>
        </p:nvSpPr>
        <p:spPr/>
        <p:txBody>
          <a:bodyPr/>
          <a:lstStyle/>
          <a:p>
            <a:fld id="{3F076248-E685-4C47-B548-476B3F823FAF}" type="datetimeFigureOut">
              <a:rPr lang="uk-UA" smtClean="0"/>
              <a:t>29.05.2024</a:t>
            </a:fld>
            <a:endParaRPr lang="uk-UA"/>
          </a:p>
        </p:txBody>
      </p:sp>
      <p:sp>
        <p:nvSpPr>
          <p:cNvPr id="5" name="Місце для нижнього колонтитула 4">
            <a:extLst>
              <a:ext uri="{FF2B5EF4-FFF2-40B4-BE49-F238E27FC236}">
                <a16:creationId xmlns:a16="http://schemas.microsoft.com/office/drawing/2014/main" id="{2A221B02-98DF-F661-B664-0755A5B3AB0D}"/>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44465445-9282-7886-6AC4-C36613302B9A}"/>
              </a:ext>
            </a:extLst>
          </p:cNvPr>
          <p:cNvSpPr>
            <a:spLocks noGrp="1"/>
          </p:cNvSpPr>
          <p:nvPr>
            <p:ph type="sldNum" sz="quarter" idx="12"/>
          </p:nvPr>
        </p:nvSpPr>
        <p:spPr/>
        <p:txBody>
          <a:bodyPr/>
          <a:lstStyle/>
          <a:p>
            <a:fld id="{06854BBD-CD54-426B-8FF5-85CFFA326494}" type="slidenum">
              <a:rPr lang="uk-UA" smtClean="0"/>
              <a:t>‹№›</a:t>
            </a:fld>
            <a:endParaRPr lang="uk-UA"/>
          </a:p>
        </p:txBody>
      </p:sp>
    </p:spTree>
    <p:extLst>
      <p:ext uri="{BB962C8B-B14F-4D97-AF65-F5344CB8AC3E}">
        <p14:creationId xmlns:p14="http://schemas.microsoft.com/office/powerpoint/2010/main" val="2088252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3D2DE8E-F7A7-2EE8-7C9E-4F80F4726B2D}"/>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E6B6C4FB-17BF-7245-A773-AE708A2BEF71}"/>
              </a:ext>
            </a:extLst>
          </p:cNvPr>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35D5213F-91D3-5EC7-1DD5-905F2CF66579}"/>
              </a:ext>
            </a:extLst>
          </p:cNvPr>
          <p:cNvSpPr>
            <a:spLocks noGrp="1"/>
          </p:cNvSpPr>
          <p:nvPr>
            <p:ph type="dt" sz="half" idx="10"/>
          </p:nvPr>
        </p:nvSpPr>
        <p:spPr/>
        <p:txBody>
          <a:bodyPr/>
          <a:lstStyle/>
          <a:p>
            <a:fld id="{3F076248-E685-4C47-B548-476B3F823FAF}" type="datetimeFigureOut">
              <a:rPr lang="uk-UA" smtClean="0"/>
              <a:t>29.05.2024</a:t>
            </a:fld>
            <a:endParaRPr lang="uk-UA"/>
          </a:p>
        </p:txBody>
      </p:sp>
      <p:sp>
        <p:nvSpPr>
          <p:cNvPr id="5" name="Місце для нижнього колонтитула 4">
            <a:extLst>
              <a:ext uri="{FF2B5EF4-FFF2-40B4-BE49-F238E27FC236}">
                <a16:creationId xmlns:a16="http://schemas.microsoft.com/office/drawing/2014/main" id="{77B43B35-1EF7-FCD5-4662-34E61EBF9A19}"/>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82E7164B-F9B1-63EA-7B0D-2DD8DC28D132}"/>
              </a:ext>
            </a:extLst>
          </p:cNvPr>
          <p:cNvSpPr>
            <a:spLocks noGrp="1"/>
          </p:cNvSpPr>
          <p:nvPr>
            <p:ph type="sldNum" sz="quarter" idx="12"/>
          </p:nvPr>
        </p:nvSpPr>
        <p:spPr/>
        <p:txBody>
          <a:bodyPr/>
          <a:lstStyle/>
          <a:p>
            <a:fld id="{06854BBD-CD54-426B-8FF5-85CFFA326494}" type="slidenum">
              <a:rPr lang="uk-UA" smtClean="0"/>
              <a:t>‹№›</a:t>
            </a:fld>
            <a:endParaRPr lang="uk-UA"/>
          </a:p>
        </p:txBody>
      </p:sp>
    </p:spTree>
    <p:extLst>
      <p:ext uri="{BB962C8B-B14F-4D97-AF65-F5344CB8AC3E}">
        <p14:creationId xmlns:p14="http://schemas.microsoft.com/office/powerpoint/2010/main" val="531003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a:extLst>
              <a:ext uri="{FF2B5EF4-FFF2-40B4-BE49-F238E27FC236}">
                <a16:creationId xmlns:a16="http://schemas.microsoft.com/office/drawing/2014/main" id="{BC681C09-82C6-520F-D780-588A5948BB02}"/>
              </a:ext>
            </a:extLst>
          </p:cNvPr>
          <p:cNvSpPr>
            <a:spLocks noGrp="1"/>
          </p:cNvSpPr>
          <p:nvPr>
            <p:ph type="title" orient="vert"/>
          </p:nvPr>
        </p:nvSpPr>
        <p:spPr>
          <a:xfrm>
            <a:off x="8724900" y="365125"/>
            <a:ext cx="2628900" cy="5811838"/>
          </a:xfrm>
        </p:spPr>
        <p:txBody>
          <a:bodyPr vert="eaVert"/>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5ECC116E-5833-23B7-3885-2BA6205570C9}"/>
              </a:ext>
            </a:extLst>
          </p:cNvPr>
          <p:cNvSpPr>
            <a:spLocks noGrp="1"/>
          </p:cNvSpPr>
          <p:nvPr>
            <p:ph type="body" orient="vert" idx="1"/>
          </p:nvPr>
        </p:nvSpPr>
        <p:spPr>
          <a:xfrm>
            <a:off x="838200" y="365125"/>
            <a:ext cx="7734300" cy="5811838"/>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9F34B173-86A9-9910-7B01-50592CC6E697}"/>
              </a:ext>
            </a:extLst>
          </p:cNvPr>
          <p:cNvSpPr>
            <a:spLocks noGrp="1"/>
          </p:cNvSpPr>
          <p:nvPr>
            <p:ph type="dt" sz="half" idx="10"/>
          </p:nvPr>
        </p:nvSpPr>
        <p:spPr/>
        <p:txBody>
          <a:bodyPr/>
          <a:lstStyle/>
          <a:p>
            <a:fld id="{3F076248-E685-4C47-B548-476B3F823FAF}" type="datetimeFigureOut">
              <a:rPr lang="uk-UA" smtClean="0"/>
              <a:t>29.05.2024</a:t>
            </a:fld>
            <a:endParaRPr lang="uk-UA"/>
          </a:p>
        </p:txBody>
      </p:sp>
      <p:sp>
        <p:nvSpPr>
          <p:cNvPr id="5" name="Місце для нижнього колонтитула 4">
            <a:extLst>
              <a:ext uri="{FF2B5EF4-FFF2-40B4-BE49-F238E27FC236}">
                <a16:creationId xmlns:a16="http://schemas.microsoft.com/office/drawing/2014/main" id="{12F6CCA5-DF21-5979-3EFF-709E751F2B9B}"/>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E6CEB1AE-882C-3734-36CE-D58920208509}"/>
              </a:ext>
            </a:extLst>
          </p:cNvPr>
          <p:cNvSpPr>
            <a:spLocks noGrp="1"/>
          </p:cNvSpPr>
          <p:nvPr>
            <p:ph type="sldNum" sz="quarter" idx="12"/>
          </p:nvPr>
        </p:nvSpPr>
        <p:spPr/>
        <p:txBody>
          <a:bodyPr/>
          <a:lstStyle/>
          <a:p>
            <a:fld id="{06854BBD-CD54-426B-8FF5-85CFFA326494}" type="slidenum">
              <a:rPr lang="uk-UA" smtClean="0"/>
              <a:t>‹№›</a:t>
            </a:fld>
            <a:endParaRPr lang="uk-UA"/>
          </a:p>
        </p:txBody>
      </p:sp>
    </p:spTree>
    <p:extLst>
      <p:ext uri="{BB962C8B-B14F-4D97-AF65-F5344CB8AC3E}">
        <p14:creationId xmlns:p14="http://schemas.microsoft.com/office/powerpoint/2010/main" val="2825540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1D6088-6565-7AD6-EFD1-2E243806700D}"/>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5F7CDE30-4310-BFFB-AAB6-9097E4CADCDB}"/>
              </a:ext>
            </a:extLst>
          </p:cNvPr>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7AD857F4-ED05-6BE5-4631-3B751696D286}"/>
              </a:ext>
            </a:extLst>
          </p:cNvPr>
          <p:cNvSpPr>
            <a:spLocks noGrp="1"/>
          </p:cNvSpPr>
          <p:nvPr>
            <p:ph type="dt" sz="half" idx="10"/>
          </p:nvPr>
        </p:nvSpPr>
        <p:spPr/>
        <p:txBody>
          <a:bodyPr/>
          <a:lstStyle/>
          <a:p>
            <a:fld id="{3F076248-E685-4C47-B548-476B3F823FAF}" type="datetimeFigureOut">
              <a:rPr lang="uk-UA" smtClean="0"/>
              <a:t>29.05.2024</a:t>
            </a:fld>
            <a:endParaRPr lang="uk-UA"/>
          </a:p>
        </p:txBody>
      </p:sp>
      <p:sp>
        <p:nvSpPr>
          <p:cNvPr id="5" name="Місце для нижнього колонтитула 4">
            <a:extLst>
              <a:ext uri="{FF2B5EF4-FFF2-40B4-BE49-F238E27FC236}">
                <a16:creationId xmlns:a16="http://schemas.microsoft.com/office/drawing/2014/main" id="{6FFADF1F-9779-AA09-FF85-FA55C972D717}"/>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ED9A496C-5576-4DAD-B780-342D54BF1CF7}"/>
              </a:ext>
            </a:extLst>
          </p:cNvPr>
          <p:cNvSpPr>
            <a:spLocks noGrp="1"/>
          </p:cNvSpPr>
          <p:nvPr>
            <p:ph type="sldNum" sz="quarter" idx="12"/>
          </p:nvPr>
        </p:nvSpPr>
        <p:spPr/>
        <p:txBody>
          <a:bodyPr/>
          <a:lstStyle/>
          <a:p>
            <a:fld id="{06854BBD-CD54-426B-8FF5-85CFFA326494}" type="slidenum">
              <a:rPr lang="uk-UA" smtClean="0"/>
              <a:t>‹№›</a:t>
            </a:fld>
            <a:endParaRPr lang="uk-UA"/>
          </a:p>
        </p:txBody>
      </p:sp>
    </p:spTree>
    <p:extLst>
      <p:ext uri="{BB962C8B-B14F-4D97-AF65-F5344CB8AC3E}">
        <p14:creationId xmlns:p14="http://schemas.microsoft.com/office/powerpoint/2010/main" val="3885688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191CB8-FB77-CD45-0908-FEC5DD209F3D}"/>
              </a:ext>
            </a:extLst>
          </p:cNvPr>
          <p:cNvSpPr>
            <a:spLocks noGrp="1"/>
          </p:cNvSpPr>
          <p:nvPr>
            <p:ph type="title"/>
          </p:nvPr>
        </p:nvSpPr>
        <p:spPr>
          <a:xfrm>
            <a:off x="831850" y="1709738"/>
            <a:ext cx="10515600" cy="2852737"/>
          </a:xfrm>
        </p:spPr>
        <p:txBody>
          <a:bodyPr anchor="b"/>
          <a:lstStyle>
            <a:lvl1pPr>
              <a:defRPr sz="6000"/>
            </a:lvl1p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D7F8E6AF-AD66-60C0-6B41-AE4193727FD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uk-UA"/>
              <a:t>Клацніть, щоб відредагувати стилі зразків тексту</a:t>
            </a:r>
          </a:p>
        </p:txBody>
      </p:sp>
      <p:sp>
        <p:nvSpPr>
          <p:cNvPr id="4" name="Місце для дати 3">
            <a:extLst>
              <a:ext uri="{FF2B5EF4-FFF2-40B4-BE49-F238E27FC236}">
                <a16:creationId xmlns:a16="http://schemas.microsoft.com/office/drawing/2014/main" id="{1060B482-1826-4C55-F20A-322F9C972D59}"/>
              </a:ext>
            </a:extLst>
          </p:cNvPr>
          <p:cNvSpPr>
            <a:spLocks noGrp="1"/>
          </p:cNvSpPr>
          <p:nvPr>
            <p:ph type="dt" sz="half" idx="10"/>
          </p:nvPr>
        </p:nvSpPr>
        <p:spPr/>
        <p:txBody>
          <a:bodyPr/>
          <a:lstStyle/>
          <a:p>
            <a:fld id="{3F076248-E685-4C47-B548-476B3F823FAF}" type="datetimeFigureOut">
              <a:rPr lang="uk-UA" smtClean="0"/>
              <a:t>29.05.2024</a:t>
            </a:fld>
            <a:endParaRPr lang="uk-UA"/>
          </a:p>
        </p:txBody>
      </p:sp>
      <p:sp>
        <p:nvSpPr>
          <p:cNvPr id="5" name="Місце для нижнього колонтитула 4">
            <a:extLst>
              <a:ext uri="{FF2B5EF4-FFF2-40B4-BE49-F238E27FC236}">
                <a16:creationId xmlns:a16="http://schemas.microsoft.com/office/drawing/2014/main" id="{176403CC-FE93-DDDD-C2E9-9F97B89CB427}"/>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78A3ED2E-DA69-CB89-C492-CC57EF4ADA1E}"/>
              </a:ext>
            </a:extLst>
          </p:cNvPr>
          <p:cNvSpPr>
            <a:spLocks noGrp="1"/>
          </p:cNvSpPr>
          <p:nvPr>
            <p:ph type="sldNum" sz="quarter" idx="12"/>
          </p:nvPr>
        </p:nvSpPr>
        <p:spPr/>
        <p:txBody>
          <a:bodyPr/>
          <a:lstStyle/>
          <a:p>
            <a:fld id="{06854BBD-CD54-426B-8FF5-85CFFA326494}" type="slidenum">
              <a:rPr lang="uk-UA" smtClean="0"/>
              <a:t>‹№›</a:t>
            </a:fld>
            <a:endParaRPr lang="uk-UA"/>
          </a:p>
        </p:txBody>
      </p:sp>
    </p:spTree>
    <p:extLst>
      <p:ext uri="{BB962C8B-B14F-4D97-AF65-F5344CB8AC3E}">
        <p14:creationId xmlns:p14="http://schemas.microsoft.com/office/powerpoint/2010/main" val="2673540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FA690E4-72CF-4831-C883-8E5533912D64}"/>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D5E99599-99F2-BFBD-46B9-381EB6CF4CB3}"/>
              </a:ext>
            </a:extLst>
          </p:cNvPr>
          <p:cNvSpPr>
            <a:spLocks noGrp="1"/>
          </p:cNvSpPr>
          <p:nvPr>
            <p:ph sz="half" idx="1"/>
          </p:nvPr>
        </p:nvSpPr>
        <p:spPr>
          <a:xfrm>
            <a:off x="838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a:extLst>
              <a:ext uri="{FF2B5EF4-FFF2-40B4-BE49-F238E27FC236}">
                <a16:creationId xmlns:a16="http://schemas.microsoft.com/office/drawing/2014/main" id="{6C746379-B4E8-1127-5987-4E9C17F66FA8}"/>
              </a:ext>
            </a:extLst>
          </p:cNvPr>
          <p:cNvSpPr>
            <a:spLocks noGrp="1"/>
          </p:cNvSpPr>
          <p:nvPr>
            <p:ph sz="half" idx="2"/>
          </p:nvPr>
        </p:nvSpPr>
        <p:spPr>
          <a:xfrm>
            <a:off x="6172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a:extLst>
              <a:ext uri="{FF2B5EF4-FFF2-40B4-BE49-F238E27FC236}">
                <a16:creationId xmlns:a16="http://schemas.microsoft.com/office/drawing/2014/main" id="{6E2E8033-A952-13AD-D8CD-D1CC4CC7E094}"/>
              </a:ext>
            </a:extLst>
          </p:cNvPr>
          <p:cNvSpPr>
            <a:spLocks noGrp="1"/>
          </p:cNvSpPr>
          <p:nvPr>
            <p:ph type="dt" sz="half" idx="10"/>
          </p:nvPr>
        </p:nvSpPr>
        <p:spPr/>
        <p:txBody>
          <a:bodyPr/>
          <a:lstStyle/>
          <a:p>
            <a:fld id="{3F076248-E685-4C47-B548-476B3F823FAF}" type="datetimeFigureOut">
              <a:rPr lang="uk-UA" smtClean="0"/>
              <a:t>29.05.2024</a:t>
            </a:fld>
            <a:endParaRPr lang="uk-UA"/>
          </a:p>
        </p:txBody>
      </p:sp>
      <p:sp>
        <p:nvSpPr>
          <p:cNvPr id="6" name="Місце для нижнього колонтитула 5">
            <a:extLst>
              <a:ext uri="{FF2B5EF4-FFF2-40B4-BE49-F238E27FC236}">
                <a16:creationId xmlns:a16="http://schemas.microsoft.com/office/drawing/2014/main" id="{10B5EF19-F25B-F7B4-BFC6-F687AD208DCB}"/>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D535E401-EE07-80BB-B148-810AD289AD89}"/>
              </a:ext>
            </a:extLst>
          </p:cNvPr>
          <p:cNvSpPr>
            <a:spLocks noGrp="1"/>
          </p:cNvSpPr>
          <p:nvPr>
            <p:ph type="sldNum" sz="quarter" idx="12"/>
          </p:nvPr>
        </p:nvSpPr>
        <p:spPr/>
        <p:txBody>
          <a:bodyPr/>
          <a:lstStyle/>
          <a:p>
            <a:fld id="{06854BBD-CD54-426B-8FF5-85CFFA326494}" type="slidenum">
              <a:rPr lang="uk-UA" smtClean="0"/>
              <a:t>‹№›</a:t>
            </a:fld>
            <a:endParaRPr lang="uk-UA"/>
          </a:p>
        </p:txBody>
      </p:sp>
    </p:spTree>
    <p:extLst>
      <p:ext uri="{BB962C8B-B14F-4D97-AF65-F5344CB8AC3E}">
        <p14:creationId xmlns:p14="http://schemas.microsoft.com/office/powerpoint/2010/main" val="2075562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B817B3-5216-1257-1051-2097049C8F27}"/>
              </a:ext>
            </a:extLst>
          </p:cNvPr>
          <p:cNvSpPr>
            <a:spLocks noGrp="1"/>
          </p:cNvSpPr>
          <p:nvPr>
            <p:ph type="title"/>
          </p:nvPr>
        </p:nvSpPr>
        <p:spPr>
          <a:xfrm>
            <a:off x="839788" y="365125"/>
            <a:ext cx="10515600" cy="1325563"/>
          </a:xfrm>
        </p:spPr>
        <p:txBody>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E6C4AB4F-53B4-6F80-F8AC-F01900113E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Місце для вмісту 3">
            <a:extLst>
              <a:ext uri="{FF2B5EF4-FFF2-40B4-BE49-F238E27FC236}">
                <a16:creationId xmlns:a16="http://schemas.microsoft.com/office/drawing/2014/main" id="{1BF3DE36-E33D-D830-A87F-A91FF4F23A02}"/>
              </a:ext>
            </a:extLst>
          </p:cNvPr>
          <p:cNvSpPr>
            <a:spLocks noGrp="1"/>
          </p:cNvSpPr>
          <p:nvPr>
            <p:ph sz="half" idx="2"/>
          </p:nvPr>
        </p:nvSpPr>
        <p:spPr>
          <a:xfrm>
            <a:off x="839788" y="2505075"/>
            <a:ext cx="5157787"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a:extLst>
              <a:ext uri="{FF2B5EF4-FFF2-40B4-BE49-F238E27FC236}">
                <a16:creationId xmlns:a16="http://schemas.microsoft.com/office/drawing/2014/main" id="{FBCF2D0B-B72F-D14C-E064-874E19911E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Місце для вмісту 5">
            <a:extLst>
              <a:ext uri="{FF2B5EF4-FFF2-40B4-BE49-F238E27FC236}">
                <a16:creationId xmlns:a16="http://schemas.microsoft.com/office/drawing/2014/main" id="{8CCCCA35-8B88-A974-3A59-52FA3D8EBF01}"/>
              </a:ext>
            </a:extLst>
          </p:cNvPr>
          <p:cNvSpPr>
            <a:spLocks noGrp="1"/>
          </p:cNvSpPr>
          <p:nvPr>
            <p:ph sz="quarter" idx="4"/>
          </p:nvPr>
        </p:nvSpPr>
        <p:spPr>
          <a:xfrm>
            <a:off x="6172200" y="2505075"/>
            <a:ext cx="5183188"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a:extLst>
              <a:ext uri="{FF2B5EF4-FFF2-40B4-BE49-F238E27FC236}">
                <a16:creationId xmlns:a16="http://schemas.microsoft.com/office/drawing/2014/main" id="{83F3C1B1-CD17-A084-A5D5-2563F7077BEE}"/>
              </a:ext>
            </a:extLst>
          </p:cNvPr>
          <p:cNvSpPr>
            <a:spLocks noGrp="1"/>
          </p:cNvSpPr>
          <p:nvPr>
            <p:ph type="dt" sz="half" idx="10"/>
          </p:nvPr>
        </p:nvSpPr>
        <p:spPr/>
        <p:txBody>
          <a:bodyPr/>
          <a:lstStyle/>
          <a:p>
            <a:fld id="{3F076248-E685-4C47-B548-476B3F823FAF}" type="datetimeFigureOut">
              <a:rPr lang="uk-UA" smtClean="0"/>
              <a:t>29.05.2024</a:t>
            </a:fld>
            <a:endParaRPr lang="uk-UA"/>
          </a:p>
        </p:txBody>
      </p:sp>
      <p:sp>
        <p:nvSpPr>
          <p:cNvPr id="8" name="Місце для нижнього колонтитула 7">
            <a:extLst>
              <a:ext uri="{FF2B5EF4-FFF2-40B4-BE49-F238E27FC236}">
                <a16:creationId xmlns:a16="http://schemas.microsoft.com/office/drawing/2014/main" id="{73F9A9AA-7B55-0E46-D4EA-FCD4928054B0}"/>
              </a:ext>
            </a:extLst>
          </p:cNvPr>
          <p:cNvSpPr>
            <a:spLocks noGrp="1"/>
          </p:cNvSpPr>
          <p:nvPr>
            <p:ph type="ftr" sz="quarter" idx="11"/>
          </p:nvPr>
        </p:nvSpPr>
        <p:spPr/>
        <p:txBody>
          <a:bodyPr/>
          <a:lstStyle/>
          <a:p>
            <a:endParaRPr lang="uk-UA"/>
          </a:p>
        </p:txBody>
      </p:sp>
      <p:sp>
        <p:nvSpPr>
          <p:cNvPr id="9" name="Місце для номера слайда 8">
            <a:extLst>
              <a:ext uri="{FF2B5EF4-FFF2-40B4-BE49-F238E27FC236}">
                <a16:creationId xmlns:a16="http://schemas.microsoft.com/office/drawing/2014/main" id="{AEF4B4B1-451A-06D5-923E-671EDEB74E11}"/>
              </a:ext>
            </a:extLst>
          </p:cNvPr>
          <p:cNvSpPr>
            <a:spLocks noGrp="1"/>
          </p:cNvSpPr>
          <p:nvPr>
            <p:ph type="sldNum" sz="quarter" idx="12"/>
          </p:nvPr>
        </p:nvSpPr>
        <p:spPr/>
        <p:txBody>
          <a:bodyPr/>
          <a:lstStyle/>
          <a:p>
            <a:fld id="{06854BBD-CD54-426B-8FF5-85CFFA326494}" type="slidenum">
              <a:rPr lang="uk-UA" smtClean="0"/>
              <a:t>‹№›</a:t>
            </a:fld>
            <a:endParaRPr lang="uk-UA"/>
          </a:p>
        </p:txBody>
      </p:sp>
    </p:spTree>
    <p:extLst>
      <p:ext uri="{BB962C8B-B14F-4D97-AF65-F5344CB8AC3E}">
        <p14:creationId xmlns:p14="http://schemas.microsoft.com/office/powerpoint/2010/main" val="3902538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6EB631-59BC-8363-267C-E287D094CD46}"/>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дати 2">
            <a:extLst>
              <a:ext uri="{FF2B5EF4-FFF2-40B4-BE49-F238E27FC236}">
                <a16:creationId xmlns:a16="http://schemas.microsoft.com/office/drawing/2014/main" id="{0214FC18-7F4F-CEF2-9036-DA0C4DD67E7C}"/>
              </a:ext>
            </a:extLst>
          </p:cNvPr>
          <p:cNvSpPr>
            <a:spLocks noGrp="1"/>
          </p:cNvSpPr>
          <p:nvPr>
            <p:ph type="dt" sz="half" idx="10"/>
          </p:nvPr>
        </p:nvSpPr>
        <p:spPr/>
        <p:txBody>
          <a:bodyPr/>
          <a:lstStyle/>
          <a:p>
            <a:fld id="{3F076248-E685-4C47-B548-476B3F823FAF}" type="datetimeFigureOut">
              <a:rPr lang="uk-UA" smtClean="0"/>
              <a:t>29.05.2024</a:t>
            </a:fld>
            <a:endParaRPr lang="uk-UA"/>
          </a:p>
        </p:txBody>
      </p:sp>
      <p:sp>
        <p:nvSpPr>
          <p:cNvPr id="4" name="Місце для нижнього колонтитула 3">
            <a:extLst>
              <a:ext uri="{FF2B5EF4-FFF2-40B4-BE49-F238E27FC236}">
                <a16:creationId xmlns:a16="http://schemas.microsoft.com/office/drawing/2014/main" id="{8CE85B1A-CDAF-ADF0-5C4D-5FF7A9183BEE}"/>
              </a:ext>
            </a:extLst>
          </p:cNvPr>
          <p:cNvSpPr>
            <a:spLocks noGrp="1"/>
          </p:cNvSpPr>
          <p:nvPr>
            <p:ph type="ftr" sz="quarter" idx="11"/>
          </p:nvPr>
        </p:nvSpPr>
        <p:spPr/>
        <p:txBody>
          <a:bodyPr/>
          <a:lstStyle/>
          <a:p>
            <a:endParaRPr lang="uk-UA"/>
          </a:p>
        </p:txBody>
      </p:sp>
      <p:sp>
        <p:nvSpPr>
          <p:cNvPr id="5" name="Місце для номера слайда 4">
            <a:extLst>
              <a:ext uri="{FF2B5EF4-FFF2-40B4-BE49-F238E27FC236}">
                <a16:creationId xmlns:a16="http://schemas.microsoft.com/office/drawing/2014/main" id="{C3215612-51CF-9C79-86BE-F558C984794F}"/>
              </a:ext>
            </a:extLst>
          </p:cNvPr>
          <p:cNvSpPr>
            <a:spLocks noGrp="1"/>
          </p:cNvSpPr>
          <p:nvPr>
            <p:ph type="sldNum" sz="quarter" idx="12"/>
          </p:nvPr>
        </p:nvSpPr>
        <p:spPr/>
        <p:txBody>
          <a:bodyPr/>
          <a:lstStyle/>
          <a:p>
            <a:fld id="{06854BBD-CD54-426B-8FF5-85CFFA326494}" type="slidenum">
              <a:rPr lang="uk-UA" smtClean="0"/>
              <a:t>‹№›</a:t>
            </a:fld>
            <a:endParaRPr lang="uk-UA"/>
          </a:p>
        </p:txBody>
      </p:sp>
    </p:spTree>
    <p:extLst>
      <p:ext uri="{BB962C8B-B14F-4D97-AF65-F5344CB8AC3E}">
        <p14:creationId xmlns:p14="http://schemas.microsoft.com/office/powerpoint/2010/main" val="95340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a:extLst>
              <a:ext uri="{FF2B5EF4-FFF2-40B4-BE49-F238E27FC236}">
                <a16:creationId xmlns:a16="http://schemas.microsoft.com/office/drawing/2014/main" id="{9DA0ECDF-D9D6-97AF-3557-66E13DC0D55F}"/>
              </a:ext>
            </a:extLst>
          </p:cNvPr>
          <p:cNvSpPr>
            <a:spLocks noGrp="1"/>
          </p:cNvSpPr>
          <p:nvPr>
            <p:ph type="dt" sz="half" idx="10"/>
          </p:nvPr>
        </p:nvSpPr>
        <p:spPr/>
        <p:txBody>
          <a:bodyPr/>
          <a:lstStyle/>
          <a:p>
            <a:fld id="{3F076248-E685-4C47-B548-476B3F823FAF}" type="datetimeFigureOut">
              <a:rPr lang="uk-UA" smtClean="0"/>
              <a:t>29.05.2024</a:t>
            </a:fld>
            <a:endParaRPr lang="uk-UA"/>
          </a:p>
        </p:txBody>
      </p:sp>
      <p:sp>
        <p:nvSpPr>
          <p:cNvPr id="3" name="Місце для нижнього колонтитула 2">
            <a:extLst>
              <a:ext uri="{FF2B5EF4-FFF2-40B4-BE49-F238E27FC236}">
                <a16:creationId xmlns:a16="http://schemas.microsoft.com/office/drawing/2014/main" id="{47591A05-A21A-74DE-EF70-BBCB1E0FBB4C}"/>
              </a:ext>
            </a:extLst>
          </p:cNvPr>
          <p:cNvSpPr>
            <a:spLocks noGrp="1"/>
          </p:cNvSpPr>
          <p:nvPr>
            <p:ph type="ftr" sz="quarter" idx="11"/>
          </p:nvPr>
        </p:nvSpPr>
        <p:spPr/>
        <p:txBody>
          <a:bodyPr/>
          <a:lstStyle/>
          <a:p>
            <a:endParaRPr lang="uk-UA"/>
          </a:p>
        </p:txBody>
      </p:sp>
      <p:sp>
        <p:nvSpPr>
          <p:cNvPr id="4" name="Місце для номера слайда 3">
            <a:extLst>
              <a:ext uri="{FF2B5EF4-FFF2-40B4-BE49-F238E27FC236}">
                <a16:creationId xmlns:a16="http://schemas.microsoft.com/office/drawing/2014/main" id="{9FC5A930-78C4-2F3B-2EA0-E8CBBCC1C50D}"/>
              </a:ext>
            </a:extLst>
          </p:cNvPr>
          <p:cNvSpPr>
            <a:spLocks noGrp="1"/>
          </p:cNvSpPr>
          <p:nvPr>
            <p:ph type="sldNum" sz="quarter" idx="12"/>
          </p:nvPr>
        </p:nvSpPr>
        <p:spPr/>
        <p:txBody>
          <a:bodyPr/>
          <a:lstStyle/>
          <a:p>
            <a:fld id="{06854BBD-CD54-426B-8FF5-85CFFA326494}" type="slidenum">
              <a:rPr lang="uk-UA" smtClean="0"/>
              <a:t>‹№›</a:t>
            </a:fld>
            <a:endParaRPr lang="uk-UA"/>
          </a:p>
        </p:txBody>
      </p:sp>
    </p:spTree>
    <p:extLst>
      <p:ext uri="{BB962C8B-B14F-4D97-AF65-F5344CB8AC3E}">
        <p14:creationId xmlns:p14="http://schemas.microsoft.com/office/powerpoint/2010/main" val="751512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764E7C-1109-4FF8-F53D-000741929BE3}"/>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DE8AE399-19E1-FBEB-8B9C-3362915F11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a:extLst>
              <a:ext uri="{FF2B5EF4-FFF2-40B4-BE49-F238E27FC236}">
                <a16:creationId xmlns:a16="http://schemas.microsoft.com/office/drawing/2014/main" id="{DCB81C94-77E3-39A9-CD98-A6E2A05FE2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7EC14234-EE1C-25F0-F231-0106F9CAD259}"/>
              </a:ext>
            </a:extLst>
          </p:cNvPr>
          <p:cNvSpPr>
            <a:spLocks noGrp="1"/>
          </p:cNvSpPr>
          <p:nvPr>
            <p:ph type="dt" sz="half" idx="10"/>
          </p:nvPr>
        </p:nvSpPr>
        <p:spPr/>
        <p:txBody>
          <a:bodyPr/>
          <a:lstStyle/>
          <a:p>
            <a:fld id="{3F076248-E685-4C47-B548-476B3F823FAF}" type="datetimeFigureOut">
              <a:rPr lang="uk-UA" smtClean="0"/>
              <a:t>29.05.2024</a:t>
            </a:fld>
            <a:endParaRPr lang="uk-UA"/>
          </a:p>
        </p:txBody>
      </p:sp>
      <p:sp>
        <p:nvSpPr>
          <p:cNvPr id="6" name="Місце для нижнього колонтитула 5">
            <a:extLst>
              <a:ext uri="{FF2B5EF4-FFF2-40B4-BE49-F238E27FC236}">
                <a16:creationId xmlns:a16="http://schemas.microsoft.com/office/drawing/2014/main" id="{11405D16-408B-D695-8191-EDBA62BCE2B9}"/>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DE7A46FE-8DE1-3483-7F28-ED618A19C7FB}"/>
              </a:ext>
            </a:extLst>
          </p:cNvPr>
          <p:cNvSpPr>
            <a:spLocks noGrp="1"/>
          </p:cNvSpPr>
          <p:nvPr>
            <p:ph type="sldNum" sz="quarter" idx="12"/>
          </p:nvPr>
        </p:nvSpPr>
        <p:spPr/>
        <p:txBody>
          <a:bodyPr/>
          <a:lstStyle/>
          <a:p>
            <a:fld id="{06854BBD-CD54-426B-8FF5-85CFFA326494}" type="slidenum">
              <a:rPr lang="uk-UA" smtClean="0"/>
              <a:t>‹№›</a:t>
            </a:fld>
            <a:endParaRPr lang="uk-UA"/>
          </a:p>
        </p:txBody>
      </p:sp>
    </p:spTree>
    <p:extLst>
      <p:ext uri="{BB962C8B-B14F-4D97-AF65-F5344CB8AC3E}">
        <p14:creationId xmlns:p14="http://schemas.microsoft.com/office/powerpoint/2010/main" val="2991771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7EDB2F-E631-FFE2-0EEE-1A980C04A81C}"/>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зображення 2">
            <a:extLst>
              <a:ext uri="{FF2B5EF4-FFF2-40B4-BE49-F238E27FC236}">
                <a16:creationId xmlns:a16="http://schemas.microsoft.com/office/drawing/2014/main" id="{0D91EAAA-21AA-9598-8A24-0B5B54D76B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a:extLst>
              <a:ext uri="{FF2B5EF4-FFF2-40B4-BE49-F238E27FC236}">
                <a16:creationId xmlns:a16="http://schemas.microsoft.com/office/drawing/2014/main" id="{C4FAC03C-093C-384D-8729-240FD981B3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CB2A14D4-9109-FE21-EBF5-438A66180714}"/>
              </a:ext>
            </a:extLst>
          </p:cNvPr>
          <p:cNvSpPr>
            <a:spLocks noGrp="1"/>
          </p:cNvSpPr>
          <p:nvPr>
            <p:ph type="dt" sz="half" idx="10"/>
          </p:nvPr>
        </p:nvSpPr>
        <p:spPr/>
        <p:txBody>
          <a:bodyPr/>
          <a:lstStyle/>
          <a:p>
            <a:fld id="{3F076248-E685-4C47-B548-476B3F823FAF}" type="datetimeFigureOut">
              <a:rPr lang="uk-UA" smtClean="0"/>
              <a:t>29.05.2024</a:t>
            </a:fld>
            <a:endParaRPr lang="uk-UA"/>
          </a:p>
        </p:txBody>
      </p:sp>
      <p:sp>
        <p:nvSpPr>
          <p:cNvPr id="6" name="Місце для нижнього колонтитула 5">
            <a:extLst>
              <a:ext uri="{FF2B5EF4-FFF2-40B4-BE49-F238E27FC236}">
                <a16:creationId xmlns:a16="http://schemas.microsoft.com/office/drawing/2014/main" id="{E2232CA1-9B60-8E74-27DE-4CCCCB46A2E7}"/>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11AB4AE2-C12A-2944-F1FD-C056382041DF}"/>
              </a:ext>
            </a:extLst>
          </p:cNvPr>
          <p:cNvSpPr>
            <a:spLocks noGrp="1"/>
          </p:cNvSpPr>
          <p:nvPr>
            <p:ph type="sldNum" sz="quarter" idx="12"/>
          </p:nvPr>
        </p:nvSpPr>
        <p:spPr/>
        <p:txBody>
          <a:bodyPr/>
          <a:lstStyle/>
          <a:p>
            <a:fld id="{06854BBD-CD54-426B-8FF5-85CFFA326494}" type="slidenum">
              <a:rPr lang="uk-UA" smtClean="0"/>
              <a:t>‹№›</a:t>
            </a:fld>
            <a:endParaRPr lang="uk-UA"/>
          </a:p>
        </p:txBody>
      </p:sp>
    </p:spTree>
    <p:extLst>
      <p:ext uri="{BB962C8B-B14F-4D97-AF65-F5344CB8AC3E}">
        <p14:creationId xmlns:p14="http://schemas.microsoft.com/office/powerpoint/2010/main" val="2324215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a:extLst>
              <a:ext uri="{FF2B5EF4-FFF2-40B4-BE49-F238E27FC236}">
                <a16:creationId xmlns:a16="http://schemas.microsoft.com/office/drawing/2014/main" id="{58515DF9-DA34-E243-FBC1-DEA97775E8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94763708-14B5-0451-34C5-BBDA258D2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A44A731B-D881-0441-0D5F-FFEA4E9703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F076248-E685-4C47-B548-476B3F823FAF}" type="datetimeFigureOut">
              <a:rPr lang="uk-UA" smtClean="0"/>
              <a:t>29.05.2024</a:t>
            </a:fld>
            <a:endParaRPr lang="uk-UA"/>
          </a:p>
        </p:txBody>
      </p:sp>
      <p:sp>
        <p:nvSpPr>
          <p:cNvPr id="5" name="Місце для нижнього колонтитула 4">
            <a:extLst>
              <a:ext uri="{FF2B5EF4-FFF2-40B4-BE49-F238E27FC236}">
                <a16:creationId xmlns:a16="http://schemas.microsoft.com/office/drawing/2014/main" id="{EECF8310-FF43-1B19-82EE-A610FFD2BF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uk-UA"/>
          </a:p>
        </p:txBody>
      </p:sp>
      <p:sp>
        <p:nvSpPr>
          <p:cNvPr id="6" name="Місце для номера слайда 5">
            <a:extLst>
              <a:ext uri="{FF2B5EF4-FFF2-40B4-BE49-F238E27FC236}">
                <a16:creationId xmlns:a16="http://schemas.microsoft.com/office/drawing/2014/main" id="{9AA296D7-B46F-1786-312E-B8E1B6A185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6854BBD-CD54-426B-8FF5-85CFFA326494}" type="slidenum">
              <a:rPr lang="uk-UA" smtClean="0"/>
              <a:t>‹№›</a:t>
            </a:fld>
            <a:endParaRPr lang="uk-UA"/>
          </a:p>
        </p:txBody>
      </p:sp>
    </p:spTree>
    <p:extLst>
      <p:ext uri="{BB962C8B-B14F-4D97-AF65-F5344CB8AC3E}">
        <p14:creationId xmlns:p14="http://schemas.microsoft.com/office/powerpoint/2010/main" val="2033900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t.me/truexanewsua/89149" TargetMode="External"/><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mailto:shynkarva@technostar-energy-project.com" TargetMode="External"/><Relationship Id="rId7" Type="http://schemas.openxmlformats.org/officeDocument/2006/relationships/image" Target="../media/image12.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hyperlink" Target="https://technostar-energy-project.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4E51A7-5943-AB4B-C18D-289BFDB3A35C}"/>
              </a:ext>
            </a:extLst>
          </p:cNvPr>
          <p:cNvSpPr txBox="1"/>
          <p:nvPr/>
        </p:nvSpPr>
        <p:spPr>
          <a:xfrm>
            <a:off x="2990850" y="168712"/>
            <a:ext cx="5200650" cy="461665"/>
          </a:xfrm>
          <a:prstGeom prst="rect">
            <a:avLst/>
          </a:prstGeom>
          <a:noFill/>
        </p:spPr>
        <p:txBody>
          <a:bodyPr wrap="square" rtlCol="0">
            <a:spAutoFit/>
          </a:bodyPr>
          <a:lstStyle/>
          <a:p>
            <a:pPr algn="ctr"/>
            <a:r>
              <a:rPr lang="uk-UA" sz="2400" b="1" i="0" dirty="0">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ПРАКТИЧНИЙ СЕМІНАР </a:t>
            </a:r>
            <a:endParaRPr lang="uk-UA" sz="2400" b="1" dirty="0">
              <a:solidFill>
                <a:schemeClr val="tx2">
                  <a:lumMod val="75000"/>
                  <a:lumOff val="2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8131278-DFA1-E1F1-B3E7-BB800ABE7428}"/>
              </a:ext>
            </a:extLst>
          </p:cNvPr>
          <p:cNvSpPr txBox="1"/>
          <p:nvPr/>
        </p:nvSpPr>
        <p:spPr>
          <a:xfrm>
            <a:off x="514349" y="1114962"/>
            <a:ext cx="10525125" cy="1200329"/>
          </a:xfrm>
          <a:prstGeom prst="rect">
            <a:avLst/>
          </a:prstGeom>
          <a:noFill/>
        </p:spPr>
        <p:txBody>
          <a:bodyPr wrap="square" rtlCol="0">
            <a:spAutoFit/>
          </a:bodyPr>
          <a:lstStyle/>
          <a:p>
            <a:pPr algn="ctr"/>
            <a:r>
              <a:rPr lang="ru-RU" sz="2400" b="1" i="0" dirty="0" err="1">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Системи</a:t>
            </a:r>
            <a:r>
              <a:rPr lang="ru-RU" sz="2400" b="1" i="0" dirty="0">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 </a:t>
            </a:r>
            <a:r>
              <a:rPr lang="ru-RU" sz="2400" b="1" i="0" dirty="0" err="1">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регулювання</a:t>
            </a:r>
            <a:r>
              <a:rPr lang="ru-RU" sz="2400" b="1" i="0" dirty="0">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 та контролю на </a:t>
            </a:r>
            <a:r>
              <a:rPr lang="ru-RU" sz="2400" b="1" i="0" dirty="0" err="1">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основі</a:t>
            </a:r>
            <a:r>
              <a:rPr lang="ru-RU" sz="2400" b="1" i="0" dirty="0">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 </a:t>
            </a:r>
            <a:r>
              <a:rPr lang="ru-RU" sz="2400" b="1" i="0" dirty="0" err="1">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цифрових</a:t>
            </a:r>
            <a:r>
              <a:rPr lang="ru-RU" sz="2400" b="1" i="0" dirty="0">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 </a:t>
            </a:r>
            <a:r>
              <a:rPr lang="ru-RU" sz="2400" b="1" i="0" dirty="0" err="1">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рішень</a:t>
            </a:r>
            <a:r>
              <a:rPr lang="ru-RU" sz="2400" b="1" i="0" dirty="0">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 в </a:t>
            </a:r>
            <a:r>
              <a:rPr lang="ru-RU" sz="2400" b="1" i="0" dirty="0" err="1">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ефективному</a:t>
            </a:r>
            <a:r>
              <a:rPr lang="ru-RU" sz="2400" b="1" i="0" dirty="0">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 </a:t>
            </a:r>
            <a:r>
              <a:rPr lang="ru-RU" sz="2400" b="1" i="0" dirty="0" err="1">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централізованому</a:t>
            </a:r>
            <a:r>
              <a:rPr lang="ru-RU" sz="2400" b="1" i="0" dirty="0">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 </a:t>
            </a:r>
            <a:r>
              <a:rPr lang="ru-RU" sz="2400" b="1" i="0" dirty="0" err="1">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теплопостачанні</a:t>
            </a:r>
            <a:r>
              <a:rPr lang="ru-RU" sz="2400" b="1" i="0" dirty="0">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 </a:t>
            </a:r>
            <a:r>
              <a:rPr lang="ru-RU" sz="2400" b="1" i="0" dirty="0" err="1">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управління</a:t>
            </a:r>
            <a:r>
              <a:rPr lang="ru-RU" sz="2400" b="1" i="0" dirty="0">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 </a:t>
            </a:r>
            <a:r>
              <a:rPr lang="ru-RU" sz="2400" b="1" i="0" dirty="0" err="1">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виробництвом</a:t>
            </a:r>
            <a:r>
              <a:rPr lang="ru-RU" sz="2400" b="1" i="0" dirty="0">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 та </a:t>
            </a:r>
            <a:r>
              <a:rPr lang="ru-RU" sz="2400" b="1" i="0" dirty="0" err="1">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споживанням</a:t>
            </a:r>
            <a:endParaRPr lang="uk-UA" sz="2400" b="1" dirty="0">
              <a:solidFill>
                <a:schemeClr val="tx2">
                  <a:lumMod val="75000"/>
                  <a:lumOff val="2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A78682A-DB3B-BE13-75C0-9D5EE54D7255}"/>
              </a:ext>
            </a:extLst>
          </p:cNvPr>
          <p:cNvSpPr txBox="1"/>
          <p:nvPr/>
        </p:nvSpPr>
        <p:spPr>
          <a:xfrm>
            <a:off x="466724" y="2476500"/>
            <a:ext cx="10620375" cy="830997"/>
          </a:xfrm>
          <a:prstGeom prst="rect">
            <a:avLst/>
          </a:prstGeom>
          <a:noFill/>
        </p:spPr>
        <p:txBody>
          <a:bodyPr wrap="square" rtlCol="0">
            <a:spAutoFit/>
          </a:bodyPr>
          <a:lstStyle/>
          <a:p>
            <a:pPr algn="ctr"/>
            <a:r>
              <a:rPr lang="ru-RU" sz="2400" b="1" dirty="0">
                <a:solidFill>
                  <a:schemeClr val="tx2">
                    <a:lumMod val="75000"/>
                    <a:lumOff val="25000"/>
                  </a:schemeClr>
                </a:solidFill>
                <a:latin typeface="Times New Roman" panose="02020603050405020304" pitchFamily="18" charset="0"/>
                <a:cs typeface="Times New Roman" panose="02020603050405020304" pitchFamily="18" charset="0"/>
              </a:rPr>
              <a:t>На тему: </a:t>
            </a:r>
            <a:r>
              <a:rPr lang="ru-RU" sz="2400" b="1" i="0" dirty="0" err="1">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Системи</a:t>
            </a:r>
            <a:r>
              <a:rPr lang="ru-RU" sz="2400" b="1" i="0" dirty="0">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 </a:t>
            </a:r>
            <a:r>
              <a:rPr lang="ru-RU" sz="2400" b="1" i="0" dirty="0" err="1">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управління</a:t>
            </a:r>
            <a:r>
              <a:rPr lang="ru-RU" sz="2400" b="1" i="0" dirty="0">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 </a:t>
            </a:r>
            <a:r>
              <a:rPr lang="ru-RU" sz="2400" b="1" i="0" dirty="0" err="1">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розподілом</a:t>
            </a:r>
            <a:r>
              <a:rPr lang="ru-RU" sz="2400" b="1" i="0" dirty="0">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 (EDMS) та </a:t>
            </a:r>
            <a:r>
              <a:rPr lang="ru-RU" sz="2400" b="1" i="0" dirty="0" err="1">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передумови</a:t>
            </a:r>
            <a:r>
              <a:rPr lang="ru-RU" sz="2400" b="1" i="0" dirty="0">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 для </a:t>
            </a:r>
            <a:r>
              <a:rPr lang="ru-RU" sz="2400" b="1" i="0" dirty="0" err="1">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цифрової</a:t>
            </a:r>
            <a:r>
              <a:rPr lang="ru-RU" sz="2400" b="1" i="0" dirty="0">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 </a:t>
            </a:r>
            <a:r>
              <a:rPr lang="ru-RU" sz="2400" b="1" i="0" dirty="0" err="1">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трансформації</a:t>
            </a:r>
            <a:r>
              <a:rPr lang="ru-RU" sz="2400" b="1" i="0" dirty="0">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 у </a:t>
            </a:r>
            <a:r>
              <a:rPr lang="ru-RU" sz="2400" b="1" i="0" dirty="0" err="1">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виробництві</a:t>
            </a:r>
            <a:r>
              <a:rPr lang="ru-RU" sz="2400" b="1" i="0" dirty="0">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 </a:t>
            </a:r>
            <a:r>
              <a:rPr lang="ru-RU" sz="2400" b="1" i="0" dirty="0" err="1">
                <a:solidFill>
                  <a:schemeClr val="tx2">
                    <a:lumMod val="75000"/>
                    <a:lumOff val="25000"/>
                  </a:schemeClr>
                </a:solidFill>
                <a:effectLst/>
                <a:highlight>
                  <a:srgbClr val="FFFFFF"/>
                </a:highlight>
                <a:latin typeface="Times New Roman" panose="02020603050405020304" pitchFamily="18" charset="0"/>
                <a:cs typeface="Times New Roman" panose="02020603050405020304" pitchFamily="18" charset="0"/>
              </a:rPr>
              <a:t>енергії</a:t>
            </a:r>
            <a:endParaRPr lang="uk-UA" sz="2400" b="1" dirty="0">
              <a:solidFill>
                <a:schemeClr val="tx2">
                  <a:lumMod val="75000"/>
                  <a:lumOff val="25000"/>
                </a:schemeClr>
              </a:solidFill>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D76B403E-78CD-46D9-C2B5-B8C0AB72C168}"/>
              </a:ext>
            </a:extLst>
          </p:cNvPr>
          <p:cNvPicPr>
            <a:picLocks noChangeAspect="1"/>
          </p:cNvPicPr>
          <p:nvPr/>
        </p:nvPicPr>
        <p:blipFill>
          <a:blip r:embed="rId2"/>
          <a:stretch>
            <a:fillRect/>
          </a:stretch>
        </p:blipFill>
        <p:spPr>
          <a:xfrm>
            <a:off x="466724" y="168712"/>
            <a:ext cx="2762250" cy="514350"/>
          </a:xfrm>
          <a:prstGeom prst="rect">
            <a:avLst/>
          </a:prstGeom>
        </p:spPr>
      </p:pic>
      <p:sp>
        <p:nvSpPr>
          <p:cNvPr id="8" name="TextBox 7">
            <a:extLst>
              <a:ext uri="{FF2B5EF4-FFF2-40B4-BE49-F238E27FC236}">
                <a16:creationId xmlns:a16="http://schemas.microsoft.com/office/drawing/2014/main" id="{B63EE2F5-D7F7-3646-E12B-00DE99D31ED5}"/>
              </a:ext>
            </a:extLst>
          </p:cNvPr>
          <p:cNvSpPr txBox="1"/>
          <p:nvPr/>
        </p:nvSpPr>
        <p:spPr>
          <a:xfrm>
            <a:off x="723900" y="3762375"/>
            <a:ext cx="10267949" cy="1769715"/>
          </a:xfrm>
          <a:prstGeom prst="rect">
            <a:avLst/>
          </a:prstGeom>
          <a:noFill/>
        </p:spPr>
        <p:txBody>
          <a:bodyPr wrap="square" rtlCol="0">
            <a:spAutoFit/>
          </a:bodyPr>
          <a:lstStyle/>
          <a:p>
            <a:pPr algn="ctr"/>
            <a:endParaRPr lang="uk-UA" b="1" dirty="0">
              <a:solidFill>
                <a:schemeClr val="accent1"/>
              </a:solidFill>
              <a:latin typeface="Times New Roman" panose="02020603050405020304" pitchFamily="18" charset="0"/>
              <a:cs typeface="Times New Roman" panose="02020603050405020304" pitchFamily="18" charset="0"/>
            </a:endParaRPr>
          </a:p>
          <a:p>
            <a:pPr algn="ctr"/>
            <a:r>
              <a:rPr lang="uk-UA" b="1" dirty="0">
                <a:solidFill>
                  <a:schemeClr val="accent1"/>
                </a:solidFill>
                <a:latin typeface="Times New Roman" panose="02020603050405020304" pitchFamily="18" charset="0"/>
                <a:cs typeface="Times New Roman" panose="02020603050405020304" pitchFamily="18" charset="0"/>
              </a:rPr>
              <a:t>Доповідачі</a:t>
            </a:r>
            <a:r>
              <a:rPr lang="en-US" b="1" dirty="0">
                <a:solidFill>
                  <a:schemeClr val="accent1"/>
                </a:solidFill>
                <a:latin typeface="Times New Roman" panose="02020603050405020304" pitchFamily="18" charset="0"/>
                <a:cs typeface="Times New Roman" panose="02020603050405020304" pitchFamily="18" charset="0"/>
              </a:rPr>
              <a:t>: </a:t>
            </a:r>
            <a:endParaRPr lang="ru-RU" b="1" dirty="0">
              <a:solidFill>
                <a:schemeClr val="accent1"/>
              </a:solidFill>
              <a:latin typeface="Times New Roman" panose="02020603050405020304" pitchFamily="18" charset="0"/>
              <a:cs typeface="Times New Roman" panose="02020603050405020304" pitchFamily="18" charset="0"/>
            </a:endParaRPr>
          </a:p>
          <a:p>
            <a:pPr algn="ctr"/>
            <a:endParaRPr lang="en-US" b="1" dirty="0">
              <a:solidFill>
                <a:schemeClr val="accent1"/>
              </a:solidFill>
              <a:latin typeface="Times New Roman" panose="02020603050405020304" pitchFamily="18" charset="0"/>
              <a:cs typeface="Times New Roman" panose="02020603050405020304" pitchFamily="18" charset="0"/>
            </a:endParaRPr>
          </a:p>
          <a:p>
            <a:r>
              <a:rPr lang="uk-UA" sz="1600" b="1" dirty="0">
                <a:solidFill>
                  <a:schemeClr val="accent1"/>
                </a:solidFill>
                <a:latin typeface="Times New Roman" panose="02020603050405020304" pitchFamily="18" charset="0"/>
                <a:cs typeface="Times New Roman" panose="02020603050405020304" pitchFamily="18" charset="0"/>
              </a:rPr>
              <a:t>Шинкар Владислав Андрійович та </a:t>
            </a:r>
            <a:r>
              <a:rPr lang="ru-RU" sz="1600" b="1" dirty="0" err="1">
                <a:solidFill>
                  <a:schemeClr val="accent1"/>
                </a:solidFill>
                <a:latin typeface="Times New Roman" panose="02020603050405020304" pitchFamily="18" charset="0"/>
                <a:cs typeface="Times New Roman" panose="02020603050405020304" pitchFamily="18" charset="0"/>
              </a:rPr>
              <a:t>Тоб</a:t>
            </a:r>
            <a:r>
              <a:rPr lang="uk-UA" sz="1600" b="1" dirty="0" err="1">
                <a:solidFill>
                  <a:schemeClr val="accent1"/>
                </a:solidFill>
                <a:latin typeface="Times New Roman" panose="02020603050405020304" pitchFamily="18" charset="0"/>
                <a:cs typeface="Times New Roman" panose="02020603050405020304" pitchFamily="18" charset="0"/>
              </a:rPr>
              <a:t>ілевич</a:t>
            </a:r>
            <a:r>
              <a:rPr lang="uk-UA" sz="1600" b="1" dirty="0">
                <a:solidFill>
                  <a:schemeClr val="accent1"/>
                </a:solidFill>
                <a:latin typeface="Times New Roman" panose="02020603050405020304" pitchFamily="18" charset="0"/>
                <a:cs typeface="Times New Roman" panose="02020603050405020304" pitchFamily="18" charset="0"/>
              </a:rPr>
              <a:t> Ігор Олександрович, ТОВ «</a:t>
            </a:r>
            <a:r>
              <a:rPr lang="uk-UA" sz="1600" b="1" dirty="0" err="1">
                <a:solidFill>
                  <a:schemeClr val="accent1"/>
                </a:solidFill>
                <a:latin typeface="Times New Roman" panose="02020603050405020304" pitchFamily="18" charset="0"/>
                <a:cs typeface="Times New Roman" panose="02020603050405020304" pitchFamily="18" charset="0"/>
              </a:rPr>
              <a:t>Техностар</a:t>
            </a:r>
            <a:r>
              <a:rPr lang="uk-UA" sz="1600" b="1" dirty="0">
                <a:solidFill>
                  <a:schemeClr val="accent1"/>
                </a:solidFill>
                <a:latin typeface="Times New Roman" panose="02020603050405020304" pitchFamily="18" charset="0"/>
                <a:cs typeface="Times New Roman" panose="02020603050405020304" pitchFamily="18" charset="0"/>
              </a:rPr>
              <a:t> </a:t>
            </a:r>
            <a:r>
              <a:rPr lang="uk-UA" sz="1600" b="1" dirty="0" err="1">
                <a:solidFill>
                  <a:schemeClr val="accent1"/>
                </a:solidFill>
                <a:latin typeface="Times New Roman" panose="02020603050405020304" pitchFamily="18" charset="0"/>
                <a:cs typeface="Times New Roman" panose="02020603050405020304" pitchFamily="18" charset="0"/>
              </a:rPr>
              <a:t>Енергопроект</a:t>
            </a:r>
            <a:r>
              <a:rPr lang="uk-UA" sz="1600" b="1" dirty="0">
                <a:solidFill>
                  <a:schemeClr val="accent1"/>
                </a:solidFill>
                <a:latin typeface="Times New Roman" panose="02020603050405020304" pitchFamily="18" charset="0"/>
                <a:cs typeface="Times New Roman" panose="02020603050405020304" pitchFamily="18" charset="0"/>
              </a:rPr>
              <a:t>»</a:t>
            </a:r>
            <a:endParaRPr lang="uk-UA" sz="1000" i="1" dirty="0">
              <a:solidFill>
                <a:schemeClr val="accent1"/>
              </a:solidFill>
              <a:latin typeface="Times New Roman" panose="02020603050405020304" pitchFamily="18" charset="0"/>
              <a:cs typeface="Times New Roman" panose="02020603050405020304" pitchFamily="18" charset="0"/>
            </a:endParaRPr>
          </a:p>
          <a:p>
            <a:r>
              <a:rPr lang="uk-UA" sz="1400" b="1" i="1" dirty="0">
                <a:solidFill>
                  <a:schemeClr val="accent1"/>
                </a:solidFill>
                <a:latin typeface="Times New Roman" panose="02020603050405020304" pitchFamily="18" charset="0"/>
                <a:cs typeface="Times New Roman" panose="02020603050405020304" pitchFamily="18" charset="0"/>
              </a:rPr>
              <a:t>системний інтегратор та офіційний партнер </a:t>
            </a:r>
            <a:r>
              <a:rPr lang="pl-PL" sz="1400" b="1" i="1" dirty="0">
                <a:solidFill>
                  <a:schemeClr val="accent1"/>
                </a:solidFill>
                <a:effectLst/>
                <a:highlight>
                  <a:srgbClr val="FFFFFF"/>
                </a:highlight>
                <a:latin typeface="Times New Roman" panose="02020603050405020304" pitchFamily="18" charset="0"/>
                <a:cs typeface="Times New Roman" panose="02020603050405020304" pitchFamily="18" charset="0"/>
              </a:rPr>
              <a:t>Ing. Punzenberger COPA-DATA GmbH</a:t>
            </a:r>
            <a:r>
              <a:rPr lang="en-US" sz="1400" b="1" i="1" dirty="0">
                <a:solidFill>
                  <a:schemeClr val="accent1"/>
                </a:solidFill>
                <a:effectLst/>
                <a:highlight>
                  <a:srgbClr val="FFFFFF"/>
                </a:highlight>
                <a:latin typeface="Times New Roman" panose="02020603050405020304" pitchFamily="18" charset="0"/>
                <a:cs typeface="Times New Roman" panose="02020603050405020304" pitchFamily="18" charset="0"/>
              </a:rPr>
              <a:t> (Austria) </a:t>
            </a:r>
            <a:r>
              <a:rPr lang="uk-UA" sz="1400" b="1" i="1" dirty="0">
                <a:solidFill>
                  <a:schemeClr val="accent1"/>
                </a:solidFill>
                <a:effectLst/>
                <a:highlight>
                  <a:srgbClr val="FFFFFF"/>
                </a:highlight>
                <a:latin typeface="Times New Roman" panose="02020603050405020304" pitchFamily="18" charset="0"/>
                <a:cs typeface="Times New Roman" panose="02020603050405020304" pitchFamily="18" charset="0"/>
              </a:rPr>
              <a:t>та ТОВ «СВ АЛЬТЕРА КИЇВ» (Україна)</a:t>
            </a:r>
            <a:endParaRPr lang="uk-UA" sz="1400" b="1" i="1" dirty="0">
              <a:solidFill>
                <a:schemeClr val="accent1"/>
              </a:solidFill>
              <a:latin typeface="Times New Roman" panose="02020603050405020304" pitchFamily="18" charset="0"/>
              <a:cs typeface="Times New Roman" panose="02020603050405020304" pitchFamily="18" charset="0"/>
            </a:endParaRPr>
          </a:p>
          <a:p>
            <a:endParaRPr lang="uk-UA" sz="1100" dirty="0"/>
          </a:p>
        </p:txBody>
      </p:sp>
      <p:pic>
        <p:nvPicPr>
          <p:cNvPr id="9220" name="Picture 4">
            <a:extLst>
              <a:ext uri="{FF2B5EF4-FFF2-40B4-BE49-F238E27FC236}">
                <a16:creationId xmlns:a16="http://schemas.microsoft.com/office/drawing/2014/main" id="{292FD209-5119-5278-CAEC-40D8FD7DA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774" y="5646344"/>
            <a:ext cx="2473200" cy="536826"/>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a:extLst>
              <a:ext uri="{FF2B5EF4-FFF2-40B4-BE49-F238E27FC236}">
                <a16:creationId xmlns:a16="http://schemas.microsoft.com/office/drawing/2014/main" id="{EDCA144D-6077-106D-6957-616C46AF6924}"/>
              </a:ext>
            </a:extLst>
          </p:cNvPr>
          <p:cNvPicPr>
            <a:picLocks noChangeAspect="1"/>
          </p:cNvPicPr>
          <p:nvPr/>
        </p:nvPicPr>
        <p:blipFill>
          <a:blip r:embed="rId4"/>
          <a:stretch>
            <a:fillRect/>
          </a:stretch>
        </p:blipFill>
        <p:spPr>
          <a:xfrm>
            <a:off x="8191500" y="5646770"/>
            <a:ext cx="863638" cy="536400"/>
          </a:xfrm>
          <a:prstGeom prst="rect">
            <a:avLst/>
          </a:prstGeom>
        </p:spPr>
      </p:pic>
      <p:sp>
        <p:nvSpPr>
          <p:cNvPr id="10" name="TextBox 9">
            <a:extLst>
              <a:ext uri="{FF2B5EF4-FFF2-40B4-BE49-F238E27FC236}">
                <a16:creationId xmlns:a16="http://schemas.microsoft.com/office/drawing/2014/main" id="{4A32ED83-5B49-116E-FD34-C6FE1CC586ED}"/>
              </a:ext>
            </a:extLst>
          </p:cNvPr>
          <p:cNvSpPr txBox="1"/>
          <p:nvPr/>
        </p:nvSpPr>
        <p:spPr>
          <a:xfrm>
            <a:off x="9172574" y="5799341"/>
            <a:ext cx="2798601" cy="307777"/>
          </a:xfrm>
          <a:prstGeom prst="rect">
            <a:avLst/>
          </a:prstGeom>
          <a:noFill/>
        </p:spPr>
        <p:txBody>
          <a:bodyPr wrap="square" rtlCol="0">
            <a:spAutoFit/>
          </a:bodyPr>
          <a:lstStyle/>
          <a:p>
            <a:r>
              <a:rPr lang="pl-PL" sz="1400" b="1" dirty="0">
                <a:solidFill>
                  <a:schemeClr val="tx2">
                    <a:lumMod val="75000"/>
                    <a:lumOff val="25000"/>
                  </a:schemeClr>
                </a:solidFill>
                <a:latin typeface="Times New Roman" panose="02020603050405020304" pitchFamily="18" charset="0"/>
                <a:cs typeface="Times New Roman" panose="02020603050405020304" pitchFamily="18" charset="0"/>
              </a:rPr>
              <a:t>LLC "Technostar Energoproekt"</a:t>
            </a:r>
            <a:endParaRPr lang="uk-UA" sz="1400" b="1" dirty="0">
              <a:solidFill>
                <a:schemeClr val="tx2">
                  <a:lumMod val="75000"/>
                  <a:lumOff val="25000"/>
                </a:schemeClr>
              </a:solidFill>
              <a:latin typeface="Times New Roman" panose="02020603050405020304" pitchFamily="18" charset="0"/>
              <a:cs typeface="Times New Roman" panose="02020603050405020304" pitchFamily="18" charset="0"/>
            </a:endParaRPr>
          </a:p>
        </p:txBody>
      </p:sp>
      <p:pic>
        <p:nvPicPr>
          <p:cNvPr id="12" name="Рисунок 11">
            <a:extLst>
              <a:ext uri="{FF2B5EF4-FFF2-40B4-BE49-F238E27FC236}">
                <a16:creationId xmlns:a16="http://schemas.microsoft.com/office/drawing/2014/main" id="{4F60D78D-9DC5-B204-7D1E-B7B7E01BCDCA}"/>
              </a:ext>
            </a:extLst>
          </p:cNvPr>
          <p:cNvPicPr>
            <a:picLocks noChangeAspect="1"/>
          </p:cNvPicPr>
          <p:nvPr/>
        </p:nvPicPr>
        <p:blipFill>
          <a:blip r:embed="rId5"/>
          <a:stretch>
            <a:fillRect/>
          </a:stretch>
        </p:blipFill>
        <p:spPr>
          <a:xfrm>
            <a:off x="4902004" y="5743038"/>
            <a:ext cx="1923895" cy="367239"/>
          </a:xfrm>
          <a:prstGeom prst="rect">
            <a:avLst/>
          </a:prstGeom>
        </p:spPr>
      </p:pic>
      <p:pic>
        <p:nvPicPr>
          <p:cNvPr id="13" name="Picture 2">
            <a:extLst>
              <a:ext uri="{FF2B5EF4-FFF2-40B4-BE49-F238E27FC236}">
                <a16:creationId xmlns:a16="http://schemas.microsoft.com/office/drawing/2014/main" id="{2E4813A8-26C5-5871-E41C-A55668CD94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1175" y="6257541"/>
            <a:ext cx="704820" cy="46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1DA489B1-8A08-488E-E0DC-6BB30DCF29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5017" y="6257541"/>
            <a:ext cx="704820" cy="4680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Прапор Австрії">
            <a:extLst>
              <a:ext uri="{FF2B5EF4-FFF2-40B4-BE49-F238E27FC236}">
                <a16:creationId xmlns:a16="http://schemas.microsoft.com/office/drawing/2014/main" id="{570D5E50-8B37-BE57-BAAE-A4A296568C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6553" y="6217947"/>
            <a:ext cx="705600" cy="471341"/>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a:extLst>
              <a:ext uri="{FF2B5EF4-FFF2-40B4-BE49-F238E27FC236}">
                <a16:creationId xmlns:a16="http://schemas.microsoft.com/office/drawing/2014/main" id="{4F239323-3E86-D780-C305-4D2628116B27}"/>
              </a:ext>
            </a:extLst>
          </p:cNvPr>
          <p:cNvPicPr>
            <a:picLocks noChangeAspect="1"/>
          </p:cNvPicPr>
          <p:nvPr/>
        </p:nvPicPr>
        <p:blipFill>
          <a:blip r:embed="rId8"/>
          <a:stretch>
            <a:fillRect/>
          </a:stretch>
        </p:blipFill>
        <p:spPr>
          <a:xfrm>
            <a:off x="8396045" y="0"/>
            <a:ext cx="3467584" cy="1057423"/>
          </a:xfrm>
          <a:prstGeom prst="rect">
            <a:avLst/>
          </a:prstGeom>
        </p:spPr>
      </p:pic>
    </p:spTree>
    <p:extLst>
      <p:ext uri="{BB962C8B-B14F-4D97-AF65-F5344CB8AC3E}">
        <p14:creationId xmlns:p14="http://schemas.microsoft.com/office/powerpoint/2010/main" val="1096221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5CD96C-7096-8650-CB39-5DBD8F6ABAAD}"/>
              </a:ext>
            </a:extLst>
          </p:cNvPr>
          <p:cNvSpPr txBox="1"/>
          <p:nvPr/>
        </p:nvSpPr>
        <p:spPr>
          <a:xfrm>
            <a:off x="1040850" y="2321004"/>
            <a:ext cx="5055150" cy="2462213"/>
          </a:xfrm>
          <a:prstGeom prst="rect">
            <a:avLst/>
          </a:prstGeom>
          <a:noFill/>
        </p:spPr>
        <p:txBody>
          <a:bodyPr wrap="square" rtlCol="0">
            <a:spAutoFit/>
          </a:bodyPr>
          <a:lstStyle/>
          <a:p>
            <a:r>
              <a:rPr lang="uk-UA" sz="40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8,74%</a:t>
            </a:r>
            <a:r>
              <a:rPr lang="uk-UA" sz="2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uk-UA" sz="2400" dirty="0">
                <a:effectLst/>
                <a:latin typeface="Times New Roman" panose="02020603050405020304" pitchFamily="18" charset="0"/>
                <a:ea typeface="Calibri" panose="020F0502020204030204" pitchFamily="34" charset="0"/>
                <a:cs typeface="Times New Roman" panose="02020603050405020304" pitchFamily="18" charset="0"/>
              </a:rPr>
              <a:t>середній статистичний  показник економічного ефекту від впровадження рішення з </a:t>
            </a:r>
            <a:r>
              <a:rPr lang="uk-UA" sz="2400" dirty="0" err="1">
                <a:effectLst/>
                <a:latin typeface="Times New Roman" panose="02020603050405020304" pitchFamily="18" charset="0"/>
                <a:ea typeface="Calibri" panose="020F0502020204030204" pitchFamily="34" charset="0"/>
                <a:cs typeface="Times New Roman" panose="02020603050405020304" pitchFamily="18" charset="0"/>
              </a:rPr>
              <a:t>енергоменеджменту</a:t>
            </a:r>
            <a:r>
              <a:rPr lang="uk-UA"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400" dirty="0">
                <a:latin typeface="Times New Roman" panose="02020603050405020304" pitchFamily="18" charset="0"/>
                <a:ea typeface="Calibri" panose="020F0502020204030204" pitchFamily="34" charset="0"/>
                <a:cs typeface="Times New Roman" panose="02020603050405020304" pitchFamily="18" charset="0"/>
              </a:rPr>
              <a:t>на </a:t>
            </a:r>
            <a:r>
              <a:rPr lang="ru-RU" sz="2400" dirty="0" err="1">
                <a:latin typeface="Times New Roman" panose="02020603050405020304" pitchFamily="18" charset="0"/>
                <a:ea typeface="Calibri" panose="020F0502020204030204" pitchFamily="34" charset="0"/>
                <a:cs typeface="Times New Roman" panose="02020603050405020304" pitchFamily="18" charset="0"/>
              </a:rPr>
              <a:t>програмн</a:t>
            </a:r>
            <a:r>
              <a:rPr lang="uk-UA" sz="2400" dirty="0" err="1">
                <a:latin typeface="Times New Roman" panose="02020603050405020304" pitchFamily="18" charset="0"/>
                <a:ea typeface="Calibri" panose="020F0502020204030204" pitchFamily="34" charset="0"/>
                <a:cs typeface="Times New Roman" panose="02020603050405020304" pitchFamily="18" charset="0"/>
              </a:rPr>
              <a:t>ій</a:t>
            </a:r>
            <a:r>
              <a:rPr lang="uk-UA" sz="2400" dirty="0">
                <a:latin typeface="Times New Roman" panose="02020603050405020304" pitchFamily="18" charset="0"/>
                <a:ea typeface="Calibri" panose="020F0502020204030204" pitchFamily="34" charset="0"/>
                <a:cs typeface="Times New Roman" panose="02020603050405020304" pitchFamily="18" charset="0"/>
              </a:rPr>
              <a:t> платформі </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z</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enon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EDMS</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uk-UA"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uk-UA" dirty="0"/>
          </a:p>
        </p:txBody>
      </p:sp>
      <p:pic>
        <p:nvPicPr>
          <p:cNvPr id="6" name="Рисунок 5">
            <a:extLst>
              <a:ext uri="{FF2B5EF4-FFF2-40B4-BE49-F238E27FC236}">
                <a16:creationId xmlns:a16="http://schemas.microsoft.com/office/drawing/2014/main" id="{5CFF81F0-D2D7-40D2-5357-D6F091382772}"/>
              </a:ext>
            </a:extLst>
          </p:cNvPr>
          <p:cNvPicPr>
            <a:picLocks noChangeAspect="1"/>
          </p:cNvPicPr>
          <p:nvPr/>
        </p:nvPicPr>
        <p:blipFill>
          <a:blip r:embed="rId2"/>
          <a:stretch>
            <a:fillRect/>
          </a:stretch>
        </p:blipFill>
        <p:spPr>
          <a:xfrm>
            <a:off x="6807006" y="1309390"/>
            <a:ext cx="4648849" cy="4239217"/>
          </a:xfrm>
          <a:prstGeom prst="rect">
            <a:avLst/>
          </a:prstGeom>
        </p:spPr>
      </p:pic>
      <p:pic>
        <p:nvPicPr>
          <p:cNvPr id="8" name="Рисунок 7" descr="Зображення, що містить текст, Шрифт, логотип, Графіка&#10;&#10;Автоматично згенерований опис">
            <a:extLst>
              <a:ext uri="{FF2B5EF4-FFF2-40B4-BE49-F238E27FC236}">
                <a16:creationId xmlns:a16="http://schemas.microsoft.com/office/drawing/2014/main" id="{17718FF2-6B70-57F4-66FD-3CE723F92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230" y="5920077"/>
            <a:ext cx="1832400" cy="327915"/>
          </a:xfrm>
          <a:prstGeom prst="rect">
            <a:avLst/>
          </a:prstGeom>
        </p:spPr>
      </p:pic>
      <p:pic>
        <p:nvPicPr>
          <p:cNvPr id="9" name="Рисунок 8" descr="Зображення, що містить текст, Шрифт, Графіка, графічний дизайн&#10;&#10;Автоматично згенерований опис">
            <a:extLst>
              <a:ext uri="{FF2B5EF4-FFF2-40B4-BE49-F238E27FC236}">
                <a16:creationId xmlns:a16="http://schemas.microsoft.com/office/drawing/2014/main" id="{3E3B6ADD-D178-D8EC-4514-25A97FF0F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5230" y="379469"/>
            <a:ext cx="1832400" cy="558451"/>
          </a:xfrm>
          <a:prstGeom prst="rect">
            <a:avLst/>
          </a:prstGeom>
        </p:spPr>
      </p:pic>
      <p:sp>
        <p:nvSpPr>
          <p:cNvPr id="17" name="TextBox 16">
            <a:extLst>
              <a:ext uri="{FF2B5EF4-FFF2-40B4-BE49-F238E27FC236}">
                <a16:creationId xmlns:a16="http://schemas.microsoft.com/office/drawing/2014/main" id="{9BAF8100-060C-8384-FF88-666913B8F606}"/>
              </a:ext>
            </a:extLst>
          </p:cNvPr>
          <p:cNvSpPr txBox="1"/>
          <p:nvPr/>
        </p:nvSpPr>
        <p:spPr>
          <a:xfrm>
            <a:off x="390525" y="6340197"/>
            <a:ext cx="1457325" cy="261610"/>
          </a:xfrm>
          <a:prstGeom prst="rect">
            <a:avLst/>
          </a:prstGeom>
          <a:noFill/>
        </p:spPr>
        <p:txBody>
          <a:bodyPr wrap="square" rtlCol="0">
            <a:spAutoFit/>
          </a:bodyPr>
          <a:lstStyle/>
          <a:p>
            <a:r>
              <a:rPr lang="uk-UA" sz="1100" b="1" dirty="0">
                <a:solidFill>
                  <a:srgbClr val="FFFF00"/>
                </a:solidFill>
                <a:latin typeface="Times New Roman" panose="02020603050405020304" pitchFamily="18" charset="0"/>
                <a:cs typeface="Times New Roman" panose="02020603050405020304" pitchFamily="18" charset="0"/>
              </a:rPr>
              <a:t>!</a:t>
            </a:r>
            <a:r>
              <a:rPr lang="uk-UA" sz="1100" b="1" dirty="0">
                <a:latin typeface="Times New Roman" panose="02020603050405020304" pitchFamily="18" charset="0"/>
                <a:cs typeface="Times New Roman" panose="02020603050405020304" pitchFamily="18" charset="0"/>
              </a:rPr>
              <a:t> </a:t>
            </a:r>
            <a:r>
              <a:rPr lang="uk-UA" sz="1100" b="1" dirty="0">
                <a:solidFill>
                  <a:srgbClr val="FFFF00"/>
                </a:solidFill>
                <a:latin typeface="Times New Roman" panose="02020603050405020304" pitchFamily="18" charset="0"/>
                <a:cs typeface="Times New Roman" panose="02020603050405020304" pitchFamily="18" charset="0"/>
              </a:rPr>
              <a:t>ПРОДОВЖЕННЯ</a:t>
            </a:r>
          </a:p>
        </p:txBody>
      </p:sp>
    </p:spTree>
    <p:extLst>
      <p:ext uri="{BB962C8B-B14F-4D97-AF65-F5344CB8AC3E}">
        <p14:creationId xmlns:p14="http://schemas.microsoft.com/office/powerpoint/2010/main" val="402465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Рисунок 3" descr="Зображення, що містить одежа, особа, Офісна будівля, Робота&#10;&#10;Автоматично згенерований опис">
            <a:extLst>
              <a:ext uri="{FF2B5EF4-FFF2-40B4-BE49-F238E27FC236}">
                <a16:creationId xmlns:a16="http://schemas.microsoft.com/office/drawing/2014/main" id="{D37ECFF9-8C72-BEC0-A9F9-4AFDCBB7E723}"/>
              </a:ext>
            </a:extLst>
          </p:cNvPr>
          <p:cNvPicPr>
            <a:picLocks noChangeAspect="1"/>
          </p:cNvPicPr>
          <p:nvPr/>
        </p:nvPicPr>
        <p:blipFill rotWithShape="1">
          <a:blip r:embed="rId2">
            <a:alphaModFix amt="11000"/>
          </a:blip>
          <a:srcRect l="20430" r="1"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DE83C6ED-1AF2-1E79-3504-44C1C3D2029B}"/>
              </a:ext>
            </a:extLst>
          </p:cNvPr>
          <p:cNvSpPr txBox="1"/>
          <p:nvPr/>
        </p:nvSpPr>
        <p:spPr>
          <a:xfrm>
            <a:off x="282103" y="301557"/>
            <a:ext cx="11303540" cy="6233501"/>
          </a:xfrm>
          <a:prstGeom prst="rect">
            <a:avLst/>
          </a:prstGeom>
          <a:noFill/>
        </p:spPr>
        <p:txBody>
          <a:bodyPr wrap="square" rtlCol="0">
            <a:spAutoFit/>
          </a:bodyPr>
          <a:lstStyle/>
          <a:p>
            <a:pPr marL="342900" lvl="0" indent="-342900" algn="just">
              <a:lnSpc>
                <a:spcPct val="120000"/>
              </a:lnSpc>
              <a:buFont typeface="+mj-lt"/>
              <a:buAutoNum type="arabicPeriod" startAt="6"/>
            </a:pP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Стандартизація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ISO</a:t>
            </a: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 50001</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Враховуючи євроінтеграційний курс </a:t>
            </a: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України</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та європейські ринки збуту  продукції,  важливим чинником подальшого розвитку підприємства є впровадження рішень, які відповідають європейським стандартам у сфері менеджменту в енергетиці та підвищення енергоефективності підприємства.</a:t>
            </a:r>
          </a:p>
          <a:p>
            <a:pPr marL="342900" lvl="0" indent="-342900" algn="just">
              <a:lnSpc>
                <a:spcPct val="120000"/>
              </a:lnSpc>
              <a:buFont typeface="+mj-lt"/>
              <a:buAutoNum type="arabicPeriod" startAt="6"/>
            </a:pP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Вчасність </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прийняття рішень. Відсутність людського </a:t>
            </a:r>
            <a:r>
              <a:rPr lang="uk-UA" sz="1200" dirty="0" err="1">
                <a:effectLst/>
                <a:latin typeface="Times New Roman" panose="02020603050405020304" pitchFamily="18" charset="0"/>
                <a:ea typeface="Calibri" panose="020F0502020204030204" pitchFamily="34" charset="0"/>
                <a:cs typeface="Times New Roman" panose="02020603050405020304" pitchFamily="18" charset="0"/>
              </a:rPr>
              <a:t>фактора</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в системі дозволяє отримати вчасно більш точні дані, а система звітності дозволяє сформувати аналітичні звіти для подальшого прийняття рішень. Вчасні рішення за різними даними, дозволяють економити </a:t>
            </a: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від 2 до 7%</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енергетичних ресурсів підприємства. Наприклад, своєчасне виявлення витоків ресурсів  на базі автоматизованого аналізу балансу споживання – існує  повністю реальний випадок, коли підприємство в </a:t>
            </a: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Київській області </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мало на своїй території біля </a:t>
            </a: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10-ка</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витоків води протягом декількох років. При цьому, вже після встановлення засобів вимірювання витрати води та впровадження системи </a:t>
            </a:r>
            <a:r>
              <a:rPr lang="uk-UA" sz="1200" dirty="0" err="1">
                <a:effectLst/>
                <a:latin typeface="Times New Roman" panose="02020603050405020304" pitchFamily="18" charset="0"/>
                <a:ea typeface="Calibri" panose="020F0502020204030204" pitchFamily="34" charset="0"/>
                <a:cs typeface="Times New Roman" panose="02020603050405020304" pitchFamily="18" charset="0"/>
              </a:rPr>
              <a:t>енергоменеджменту</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виявилося що середньомісячні втрати води складали </a:t>
            </a: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47,5%</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20000"/>
              </a:lnSpc>
              <a:buFont typeface="+mj-lt"/>
              <a:buAutoNum type="arabicPeriod" startAt="6"/>
            </a:pP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Прогнозування</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витрат енергетичних ресурсів підприємства. Залежно від затвердженого виробничого плану, впровадження технологій партіє-орієнтованого управління виробництвом (</a:t>
            </a: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ISA 88</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та комплексного аналізу статистичних даних минулих  виробничих періодів (витрат енергетичних ресурсів підприємства) з’являється можливість прогнозування цих витрат в майбутніх періодах та формування більш точного фінансового планування. Своєю чергою, виходячи з реалій вільного ринку електроенергії України,  дає змогу завчасно придбати необхідну кількість ресурсу за нижчою ціною, за допомогою запасу в часі на вибір цього ресурсу. Більш вигідна ціна електричної енергії знижує вартість вторинних (похідних) енергетичних ресурсів підприємства  - води, повітря, вакууму, тепла чи промислового холоду.</a:t>
            </a:r>
          </a:p>
          <a:p>
            <a:pPr marL="342900" lvl="0" indent="-342900" algn="just">
              <a:lnSpc>
                <a:spcPct val="120000"/>
              </a:lnSpc>
              <a:buFont typeface="+mj-lt"/>
              <a:buAutoNum type="arabicPeriod" startAt="6"/>
            </a:pP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Оптимізація </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технологічних процесів та алгоритмів управління  технологічними лініями та обладнанням. Моніторинг параметрів  роботи потужних електричних моторів дозволяє вчасно зреагувати на будь-які відхилення від нормального споживання та спланувати </a:t>
            </a: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ППР</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як самого мотора, так і механічного обладнання в цілому, знизити час можливого простою обладнання внаслідок аварії. Оптимізація алгоритмів роботи кліматичних установок дозволяє досягти </a:t>
            </a: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економії</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до </a:t>
            </a: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27% електроенергії та газу</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Оптимізація  режимі роботи та алгоритмів управління потужними промисловими холодильними машинами дозволяє досягти </a:t>
            </a: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економії </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електричної енергії до 15%</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Але перш за все треба зауважити – всякій оптимізації передує збір даних та їх аналіз – на базі адаптованих рішень програмної платформи </a:t>
            </a:r>
            <a:r>
              <a:rPr lang="uk-UA" sz="1200" dirty="0" err="1">
                <a:effectLst/>
                <a:latin typeface="Times New Roman" panose="02020603050405020304" pitchFamily="18" charset="0"/>
                <a:ea typeface="Calibri" panose="020F0502020204030204" pitchFamily="34" charset="0"/>
                <a:cs typeface="Times New Roman" panose="02020603050405020304" pitchFamily="18" charset="0"/>
              </a:rPr>
              <a:t>zenon</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20000"/>
              </a:lnSpc>
              <a:buFont typeface="+mj-lt"/>
              <a:buAutoNum type="arabicPeriod" startAt="6"/>
            </a:pPr>
            <a:r>
              <a:rPr lang="uk-UA" sz="1200" b="1" dirty="0" err="1">
                <a:effectLst/>
                <a:latin typeface="Times New Roman" panose="02020603050405020304" pitchFamily="18" charset="0"/>
                <a:ea typeface="Calibri" panose="020F0502020204030204" pitchFamily="34" charset="0"/>
                <a:cs typeface="Times New Roman" panose="02020603050405020304" pitchFamily="18" charset="0"/>
              </a:rPr>
              <a:t>zenon</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EDMS</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знижує собівартість впровадження</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та експлуатаційні витрати (вартість володіння, супроводження, обслуговування) й роботу з системою </a:t>
            </a:r>
            <a:r>
              <a:rPr lang="uk-UA" sz="1200" dirty="0" err="1">
                <a:effectLst/>
                <a:latin typeface="Times New Roman" panose="02020603050405020304" pitchFamily="18" charset="0"/>
                <a:ea typeface="Calibri" panose="020F0502020204030204" pitchFamily="34" charset="0"/>
                <a:cs typeface="Times New Roman" panose="02020603050405020304" pitchFamily="18" charset="0"/>
              </a:rPr>
              <a:t>енергоменеджменту</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в середньому на  </a:t>
            </a: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15-17%</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в рік в порівнянні з подібними системами інших виробників, а особливо хмарних рішень. Це пояснюється, в першу чергу відкритістю ПЗ, </a:t>
            </a:r>
            <a:r>
              <a:rPr lang="uk-UA" sz="1200" dirty="0" err="1">
                <a:effectLst/>
                <a:latin typeface="Times New Roman" panose="02020603050405020304" pitchFamily="18" charset="0"/>
                <a:ea typeface="Calibri" panose="020F0502020204030204" pitchFamily="34" charset="0"/>
                <a:cs typeface="Times New Roman" panose="02020603050405020304" pitchFamily="18" charset="0"/>
              </a:rPr>
              <a:t>проєктно-компонуємим</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набором складників, стандартизованими шаблонами інтерфейсів. Можливість проходження  курсів по </a:t>
            </a:r>
            <a:r>
              <a:rPr lang="uk-UA" sz="1200" b="1" dirty="0" err="1">
                <a:effectLst/>
                <a:latin typeface="Times New Roman" panose="02020603050405020304" pitchFamily="18" charset="0"/>
                <a:ea typeface="Calibri" panose="020F0502020204030204" pitchFamily="34" charset="0"/>
                <a:cs typeface="Times New Roman" panose="02020603050405020304" pitchFamily="18" charset="0"/>
              </a:rPr>
              <a:t>zenon</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для персоналу Замовника, значно полегшує процес підготовки кадрів для подальшої експлуатації та розвитку власними силами.</a:t>
            </a:r>
          </a:p>
          <a:p>
            <a:pPr marL="342900" lvl="0" indent="-342900" algn="just">
              <a:lnSpc>
                <a:spcPct val="120000"/>
              </a:lnSpc>
              <a:spcAft>
                <a:spcPts val="800"/>
              </a:spcAft>
              <a:buFont typeface="+mj-lt"/>
              <a:buAutoNum type="arabicPeriod" startAt="6"/>
            </a:pP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Досвід </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використання рішень на базі програмної платформи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zenon</a:t>
            </a: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Supervisor</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zenon</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Analyzer</a:t>
            </a: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та</a:t>
            </a: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zenon</a:t>
            </a: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EDMS</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підприємствам</a:t>
            </a:r>
            <a:r>
              <a:rPr lang="ru-RU" sz="1200" dirty="0">
                <a:latin typeface="Times New Roman" panose="02020603050405020304" pitchFamily="18" charset="0"/>
                <a:ea typeface="Calibri" panose="020F0502020204030204" pitchFamily="34" charset="0"/>
                <a:cs typeface="Times New Roman" panose="02020603050405020304" pitchFamily="18" charset="0"/>
              </a:rPr>
              <a:t>и</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Європи</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та світу підтверджує ефективність рішень у сфері </a:t>
            </a:r>
            <a:r>
              <a:rPr lang="uk-UA" sz="1200" dirty="0" err="1">
                <a:effectLst/>
                <a:latin typeface="Times New Roman" panose="02020603050405020304" pitchFamily="18" charset="0"/>
                <a:ea typeface="Calibri" panose="020F0502020204030204" pitchFamily="34" charset="0"/>
                <a:cs typeface="Times New Roman" panose="02020603050405020304" pitchFamily="18" charset="0"/>
              </a:rPr>
              <a:t>енергоменеджменту</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та підтверджену економію енергетичних ресурсів.</a:t>
            </a:r>
          </a:p>
          <a:p>
            <a:endParaRPr lang="uk-UA" dirty="0"/>
          </a:p>
        </p:txBody>
      </p:sp>
      <p:sp>
        <p:nvSpPr>
          <p:cNvPr id="6" name="TextBox 5">
            <a:extLst>
              <a:ext uri="{FF2B5EF4-FFF2-40B4-BE49-F238E27FC236}">
                <a16:creationId xmlns:a16="http://schemas.microsoft.com/office/drawing/2014/main" id="{38C90379-9CDC-54D9-A3A7-56DB4B713E62}"/>
              </a:ext>
            </a:extLst>
          </p:cNvPr>
          <p:cNvSpPr txBox="1"/>
          <p:nvPr/>
        </p:nvSpPr>
        <p:spPr>
          <a:xfrm>
            <a:off x="390526" y="6340197"/>
            <a:ext cx="1343024" cy="261610"/>
          </a:xfrm>
          <a:prstGeom prst="rect">
            <a:avLst/>
          </a:prstGeom>
          <a:noFill/>
        </p:spPr>
        <p:txBody>
          <a:bodyPr wrap="square" rtlCol="0">
            <a:spAutoFit/>
          </a:bodyPr>
          <a:lstStyle/>
          <a:p>
            <a:r>
              <a:rPr lang="uk-UA" sz="1100" b="1" dirty="0">
                <a:solidFill>
                  <a:srgbClr val="FFFF00"/>
                </a:solidFill>
                <a:latin typeface="Times New Roman" panose="02020603050405020304" pitchFamily="18" charset="0"/>
                <a:cs typeface="Times New Roman" panose="02020603050405020304" pitchFamily="18" charset="0"/>
              </a:rPr>
              <a:t>!</a:t>
            </a:r>
            <a:r>
              <a:rPr lang="uk-UA" sz="1100" b="1" dirty="0">
                <a:latin typeface="Times New Roman" panose="02020603050405020304" pitchFamily="18" charset="0"/>
                <a:cs typeface="Times New Roman" panose="02020603050405020304" pitchFamily="18" charset="0"/>
              </a:rPr>
              <a:t> </a:t>
            </a:r>
            <a:r>
              <a:rPr lang="uk-UA" sz="1100" b="1" dirty="0">
                <a:solidFill>
                  <a:srgbClr val="FFFF00"/>
                </a:solidFill>
                <a:latin typeface="Times New Roman" panose="02020603050405020304" pitchFamily="18" charset="0"/>
                <a:cs typeface="Times New Roman" panose="02020603050405020304" pitchFamily="18" charset="0"/>
              </a:rPr>
              <a:t>КІНЕЦЬ</a:t>
            </a:r>
          </a:p>
        </p:txBody>
      </p:sp>
      <p:pic>
        <p:nvPicPr>
          <p:cNvPr id="7" name="Рисунок 6" descr="Зображення, що містить текст, Шрифт, Графіка, графічний дизайн&#10;&#10;Автоматично згенерований опис">
            <a:extLst>
              <a:ext uri="{FF2B5EF4-FFF2-40B4-BE49-F238E27FC236}">
                <a16:creationId xmlns:a16="http://schemas.microsoft.com/office/drawing/2014/main" id="{E475F0A4-21F1-7145-25F1-200DAB531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9800" y="6181795"/>
            <a:ext cx="1832400" cy="558451"/>
          </a:xfrm>
          <a:prstGeom prst="rect">
            <a:avLst/>
          </a:prstGeom>
        </p:spPr>
      </p:pic>
    </p:spTree>
    <p:extLst>
      <p:ext uri="{BB962C8B-B14F-4D97-AF65-F5344CB8AC3E}">
        <p14:creationId xmlns:p14="http://schemas.microsoft.com/office/powerpoint/2010/main" val="89077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Рисунок 9">
            <a:extLst>
              <a:ext uri="{FF2B5EF4-FFF2-40B4-BE49-F238E27FC236}">
                <a16:creationId xmlns:a16="http://schemas.microsoft.com/office/drawing/2014/main" id="{4EA47A14-286F-1F4D-1478-E327B3E8D23F}"/>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11" name="TextBox 10">
            <a:extLst>
              <a:ext uri="{FF2B5EF4-FFF2-40B4-BE49-F238E27FC236}">
                <a16:creationId xmlns:a16="http://schemas.microsoft.com/office/drawing/2014/main" id="{CC495DDD-41AD-3AC0-A813-717CC4FAC0EE}"/>
              </a:ext>
            </a:extLst>
          </p:cNvPr>
          <p:cNvSpPr txBox="1"/>
          <p:nvPr/>
        </p:nvSpPr>
        <p:spPr>
          <a:xfrm>
            <a:off x="499621" y="228724"/>
            <a:ext cx="11001080" cy="4062651"/>
          </a:xfrm>
          <a:prstGeom prst="rect">
            <a:avLst/>
          </a:prstGeom>
          <a:noFill/>
        </p:spPr>
        <p:txBody>
          <a:bodyPr wrap="square" rtlCol="0">
            <a:spAutoFit/>
          </a:bodyPr>
          <a:lstStyle/>
          <a:p>
            <a:pPr algn="ctr"/>
            <a:r>
              <a:rPr lang="uk-UA" sz="4800" dirty="0">
                <a:solidFill>
                  <a:schemeClr val="bg1"/>
                </a:solidFill>
                <a:effectLst>
                  <a:outerShdw blurRad="38100" dist="38100" dir="2700000" algn="tl">
                    <a:srgbClr val="000000">
                      <a:alpha val="43137"/>
                    </a:srgbClr>
                  </a:outerShdw>
                </a:effectLst>
                <a:latin typeface="Segoe UI Semibold" panose="020B0702040204020203" pitchFamily="34" charset="0"/>
                <a:ea typeface="Calibri" panose="020F0502020204030204" pitchFamily="34" charset="0"/>
                <a:cs typeface="Segoe UI Semibold" panose="020B0702040204020203" pitchFamily="34" charset="0"/>
              </a:rPr>
              <a:t>Приклади інтерфейсів системи </a:t>
            </a:r>
            <a:r>
              <a:rPr lang="uk-UA" sz="4800" dirty="0" err="1">
                <a:solidFill>
                  <a:schemeClr val="bg1"/>
                </a:solidFill>
                <a:effectLst>
                  <a:outerShdw blurRad="38100" dist="38100" dir="2700000" algn="tl">
                    <a:srgbClr val="000000">
                      <a:alpha val="43137"/>
                    </a:srgbClr>
                  </a:outerShdw>
                </a:effectLst>
                <a:latin typeface="Segoe UI Semibold" panose="020B0702040204020203" pitchFamily="34" charset="0"/>
                <a:ea typeface="Calibri" panose="020F0502020204030204" pitchFamily="34" charset="0"/>
                <a:cs typeface="Segoe UI Semibold" panose="020B0702040204020203" pitchFamily="34" charset="0"/>
              </a:rPr>
              <a:t>енергоменеджменту</a:t>
            </a:r>
            <a:r>
              <a:rPr lang="uk-UA" sz="4800" dirty="0">
                <a:solidFill>
                  <a:schemeClr val="bg1"/>
                </a:solidFill>
                <a:effectLst>
                  <a:outerShdw blurRad="38100" dist="38100" dir="2700000" algn="tl">
                    <a:srgbClr val="000000">
                      <a:alpha val="43137"/>
                    </a:srgbClr>
                  </a:outerShdw>
                </a:effectLst>
                <a:latin typeface="Segoe UI Semibold" panose="020B0702040204020203" pitchFamily="34" charset="0"/>
                <a:ea typeface="Calibri" panose="020F0502020204030204" pitchFamily="34" charset="0"/>
                <a:cs typeface="Segoe UI Semibold" panose="020B0702040204020203" pitchFamily="34" charset="0"/>
              </a:rPr>
              <a:t>, побудованої на базі програмної платформи </a:t>
            </a:r>
            <a:r>
              <a:rPr lang="en-US" sz="4800" dirty="0" err="1">
                <a:solidFill>
                  <a:schemeClr val="bg1"/>
                </a:solidFill>
                <a:effectLst>
                  <a:outerShdw blurRad="38100" dist="38100" dir="2700000" algn="tl">
                    <a:srgbClr val="000000">
                      <a:alpha val="43137"/>
                    </a:srgbClr>
                  </a:outerShdw>
                </a:effectLst>
                <a:latin typeface="Segoe UI Semibold" panose="020B0702040204020203" pitchFamily="34" charset="0"/>
                <a:ea typeface="Calibri" panose="020F0502020204030204" pitchFamily="34" charset="0"/>
                <a:cs typeface="Segoe UI Semibold" panose="020B0702040204020203" pitchFamily="34" charset="0"/>
              </a:rPr>
              <a:t>zenon</a:t>
            </a:r>
            <a:r>
              <a:rPr lang="en-US" sz="4800" dirty="0">
                <a:solidFill>
                  <a:schemeClr val="bg1"/>
                </a:solidFill>
                <a:effectLst>
                  <a:outerShdw blurRad="38100" dist="38100" dir="2700000" algn="tl">
                    <a:srgbClr val="000000">
                      <a:alpha val="43137"/>
                    </a:srgbClr>
                  </a:outerShdw>
                </a:effectLst>
                <a:latin typeface="Segoe UI Semibold" panose="020B0702040204020203" pitchFamily="34" charset="0"/>
                <a:ea typeface="Calibri" panose="020F0502020204030204" pitchFamily="34" charset="0"/>
                <a:cs typeface="Segoe UI Semibold" panose="020B0702040204020203" pitchFamily="34" charset="0"/>
              </a:rPr>
              <a:t> Supervisor</a:t>
            </a:r>
            <a:r>
              <a:rPr lang="uk-UA" sz="4800" dirty="0">
                <a:solidFill>
                  <a:schemeClr val="bg1"/>
                </a:solidFill>
                <a:effectLst>
                  <a:outerShdw blurRad="38100" dist="38100" dir="2700000" algn="tl">
                    <a:srgbClr val="000000">
                      <a:alpha val="43137"/>
                    </a:srgbClr>
                  </a:outerShdw>
                </a:effectLst>
                <a:latin typeface="Segoe UI Semibold" panose="020B0702040204020203" pitchFamily="34" charset="0"/>
                <a:ea typeface="Calibri" panose="020F0502020204030204" pitchFamily="34" charset="0"/>
                <a:cs typeface="Segoe UI Semibold" panose="020B0702040204020203" pitchFamily="34" charset="0"/>
              </a:rPr>
              <a:t> та стандарту ISO 50001:2018</a:t>
            </a:r>
          </a:p>
          <a:p>
            <a:endParaRPr lang="uk-UA" dirty="0"/>
          </a:p>
        </p:txBody>
      </p:sp>
    </p:spTree>
    <p:extLst>
      <p:ext uri="{BB962C8B-B14F-4D97-AF65-F5344CB8AC3E}">
        <p14:creationId xmlns:p14="http://schemas.microsoft.com/office/powerpoint/2010/main" val="2921240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Рисунок 3">
            <a:extLst>
              <a:ext uri="{FF2B5EF4-FFF2-40B4-BE49-F238E27FC236}">
                <a16:creationId xmlns:a16="http://schemas.microsoft.com/office/drawing/2014/main" id="{A7DF2783-9804-F130-02BE-E82A7D72B6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3628589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Рисунок 3">
            <a:extLst>
              <a:ext uri="{FF2B5EF4-FFF2-40B4-BE49-F238E27FC236}">
                <a16:creationId xmlns:a16="http://schemas.microsoft.com/office/drawing/2014/main" id="{3BB5787C-5902-DD6A-B8A8-773FE2FDF0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769063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Рисунок 3">
            <a:extLst>
              <a:ext uri="{FF2B5EF4-FFF2-40B4-BE49-F238E27FC236}">
                <a16:creationId xmlns:a16="http://schemas.microsoft.com/office/drawing/2014/main" id="{A8ACA240-3518-51B0-2893-522D29A6EB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2934263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Рисунок 3">
            <a:extLst>
              <a:ext uri="{FF2B5EF4-FFF2-40B4-BE49-F238E27FC236}">
                <a16:creationId xmlns:a16="http://schemas.microsoft.com/office/drawing/2014/main" id="{46557E36-83B0-F12E-56F6-3A574E429B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61"/>
          <a:stretch/>
        </p:blipFill>
        <p:spPr>
          <a:xfrm>
            <a:off x="20" y="1282"/>
            <a:ext cx="12191980" cy="6856718"/>
          </a:xfrm>
          <a:prstGeom prst="rect">
            <a:avLst/>
          </a:prstGeom>
        </p:spPr>
      </p:pic>
    </p:spTree>
    <p:extLst>
      <p:ext uri="{BB962C8B-B14F-4D97-AF65-F5344CB8AC3E}">
        <p14:creationId xmlns:p14="http://schemas.microsoft.com/office/powerpoint/2010/main" val="310897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81669B6-3D1E-A5B2-5D6F-B3FFA14D2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9528" y="643466"/>
            <a:ext cx="8132943" cy="5571067"/>
          </a:xfrm>
          <a:prstGeom prst="rect">
            <a:avLst/>
          </a:prstGeom>
        </p:spPr>
      </p:pic>
    </p:spTree>
    <p:extLst>
      <p:ext uri="{BB962C8B-B14F-4D97-AF65-F5344CB8AC3E}">
        <p14:creationId xmlns:p14="http://schemas.microsoft.com/office/powerpoint/2010/main" val="3521933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0D20153-5B19-F156-93A8-D3A397506141}"/>
              </a:ext>
            </a:extLst>
          </p:cNvPr>
          <p:cNvPicPr>
            <a:picLocks noChangeAspect="1"/>
          </p:cNvPicPr>
          <p:nvPr/>
        </p:nvPicPr>
        <p:blipFill rotWithShape="1">
          <a:blip r:embed="rId3">
            <a:extLst>
              <a:ext uri="{28A0092B-C50C-407E-A947-70E740481C1C}">
                <a14:useLocalDpi xmlns:a14="http://schemas.microsoft.com/office/drawing/2010/main" val="0"/>
              </a:ext>
            </a:extLst>
          </a:blip>
          <a:srcRect r="2204"/>
          <a:stretch/>
        </p:blipFill>
        <p:spPr>
          <a:xfrm>
            <a:off x="1143018" y="643466"/>
            <a:ext cx="9905963" cy="5571067"/>
          </a:xfrm>
          <a:prstGeom prst="rect">
            <a:avLst/>
          </a:prstGeom>
        </p:spPr>
      </p:pic>
    </p:spTree>
    <p:extLst>
      <p:ext uri="{BB962C8B-B14F-4D97-AF65-F5344CB8AC3E}">
        <p14:creationId xmlns:p14="http://schemas.microsoft.com/office/powerpoint/2010/main" val="2355401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Рисунок 3">
            <a:extLst>
              <a:ext uri="{FF2B5EF4-FFF2-40B4-BE49-F238E27FC236}">
                <a16:creationId xmlns:a16="http://schemas.microsoft.com/office/drawing/2014/main" id="{AA52DAB9-47BC-7448-AF27-014B04453F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707678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12E90DA-A880-4201-891E-F3879EF212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6A80714-922F-9908-CD6B-67BDFBC31C93}"/>
              </a:ext>
            </a:extLst>
          </p:cNvPr>
          <p:cNvSpPr txBox="1"/>
          <p:nvPr/>
        </p:nvSpPr>
        <p:spPr>
          <a:xfrm>
            <a:off x="593889" y="5200623"/>
            <a:ext cx="11019934" cy="1657377"/>
          </a:xfrm>
          <a:prstGeom prst="rect">
            <a:avLst/>
          </a:prstGeom>
          <a:noFill/>
        </p:spPr>
        <p:txBody>
          <a:bodyPr wrap="square" rtlCol="0">
            <a:spAutoFit/>
          </a:bodyPr>
          <a:lstStyle/>
          <a:p>
            <a:pPr marR="90170" algn="just">
              <a:lnSpc>
                <a:spcPct val="107000"/>
              </a:lnSpc>
              <a:spcAft>
                <a:spcPts val="800"/>
              </a:spcAft>
            </a:pPr>
            <a:r>
              <a:rPr lang="uk-UA" dirty="0">
                <a:effectLst/>
                <a:latin typeface="Segoe UI Semibold" panose="020B0702040204020203" pitchFamily="34" charset="0"/>
                <a:ea typeface="Calibri" panose="020F0502020204030204" pitchFamily="34" charset="0"/>
                <a:cs typeface="Segoe UI Semibold" panose="020B0702040204020203" pitchFamily="34" charset="0"/>
              </a:rPr>
              <a:t>У рамках створення цифрового підприємства вирішуються завдання щодо створення інфраструктури даних реального часу, підвищення ефективності виробничої діяльності, використання предикативної діагностики обладнання, створення цифрових двійників та прогнозної аналітики для оптимізації витрат.</a:t>
            </a:r>
          </a:p>
          <a:p>
            <a:endParaRPr lang="uk-UA" dirty="0"/>
          </a:p>
        </p:txBody>
      </p:sp>
      <p:sp>
        <p:nvSpPr>
          <p:cNvPr id="5" name="TextBox 4">
            <a:extLst>
              <a:ext uri="{FF2B5EF4-FFF2-40B4-BE49-F238E27FC236}">
                <a16:creationId xmlns:a16="http://schemas.microsoft.com/office/drawing/2014/main" id="{90670C3D-252A-8C96-AEF6-AB2DC09E5EB3}"/>
              </a:ext>
            </a:extLst>
          </p:cNvPr>
          <p:cNvSpPr txBox="1"/>
          <p:nvPr/>
        </p:nvSpPr>
        <p:spPr>
          <a:xfrm>
            <a:off x="593889" y="102379"/>
            <a:ext cx="11019934" cy="2356543"/>
          </a:xfrm>
          <a:prstGeom prst="rect">
            <a:avLst/>
          </a:prstGeom>
          <a:noFill/>
        </p:spPr>
        <p:txBody>
          <a:bodyPr wrap="square" rtlCol="0">
            <a:spAutoFit/>
          </a:bodyPr>
          <a:lstStyle/>
          <a:p>
            <a:pPr marR="90170" algn="ctr">
              <a:lnSpc>
                <a:spcPct val="107000"/>
              </a:lnSpc>
              <a:spcAft>
                <a:spcPts val="80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R="90170" algn="ctr">
              <a:lnSpc>
                <a:spcPct val="107000"/>
              </a:lnSpc>
              <a:spcAft>
                <a:spcPts val="800"/>
              </a:spcAft>
            </a:pPr>
            <a:r>
              <a:rPr lang="uk-UA" sz="2800" dirty="0">
                <a:effectLst/>
                <a:latin typeface="Segoe UI Semibold" panose="020B0702040204020203" pitchFamily="34" charset="0"/>
                <a:ea typeface="Calibri" panose="020F0502020204030204" pitchFamily="34" charset="0"/>
                <a:cs typeface="Segoe UI Semibold" panose="020B0702040204020203" pitchFamily="34" charset="0"/>
              </a:rPr>
              <a:t>У сучасних реаліях цифрова трансформація стає важливою складовою модернізації виробничих підприємств в Україні.</a:t>
            </a:r>
          </a:p>
          <a:p>
            <a:pPr marR="90170" algn="just">
              <a:lnSpc>
                <a:spcPct val="107000"/>
              </a:lnSpc>
              <a:spcAft>
                <a:spcPts val="800"/>
              </a:spcAft>
            </a:pPr>
            <a:endParaRPr lang="uk-UA" sz="2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uk-UA" dirty="0"/>
          </a:p>
        </p:txBody>
      </p:sp>
    </p:spTree>
    <p:extLst>
      <p:ext uri="{BB962C8B-B14F-4D97-AF65-F5344CB8AC3E}">
        <p14:creationId xmlns:p14="http://schemas.microsoft.com/office/powerpoint/2010/main" val="851275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Рисунок 3">
            <a:extLst>
              <a:ext uri="{FF2B5EF4-FFF2-40B4-BE49-F238E27FC236}">
                <a16:creationId xmlns:a16="http://schemas.microsoft.com/office/drawing/2014/main" id="{5370336B-3851-341F-E592-4421892BCC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2044073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Рисунок 3">
            <a:extLst>
              <a:ext uri="{FF2B5EF4-FFF2-40B4-BE49-F238E27FC236}">
                <a16:creationId xmlns:a16="http://schemas.microsoft.com/office/drawing/2014/main" id="{C5C57D51-03A3-CB7D-0282-B7A0472323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551695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Рисунок 3" descr="Зображення, що містить текст, знімок екрана, програмне забезпечення, число&#10;&#10;Автоматично згенерований опис">
            <a:extLst>
              <a:ext uri="{FF2B5EF4-FFF2-40B4-BE49-F238E27FC236}">
                <a16:creationId xmlns:a16="http://schemas.microsoft.com/office/drawing/2014/main" id="{41D23810-F714-EB00-20BA-5A93C7C6884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636926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Рисунок 3">
            <a:extLst>
              <a:ext uri="{FF2B5EF4-FFF2-40B4-BE49-F238E27FC236}">
                <a16:creationId xmlns:a16="http://schemas.microsoft.com/office/drawing/2014/main" id="{F0416883-0BCD-AFB6-3660-9E727F563A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1554546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Рисунок 3">
            <a:extLst>
              <a:ext uri="{FF2B5EF4-FFF2-40B4-BE49-F238E27FC236}">
                <a16:creationId xmlns:a16="http://schemas.microsoft.com/office/drawing/2014/main" id="{C82E61D6-B52E-2F0D-D724-98434CBFFE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4276389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Рисунок 3">
            <a:extLst>
              <a:ext uri="{FF2B5EF4-FFF2-40B4-BE49-F238E27FC236}">
                <a16:creationId xmlns:a16="http://schemas.microsoft.com/office/drawing/2014/main" id="{2E3EF57F-0E59-AD93-96C1-9CB269D194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16160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10977D-E890-D9F9-745B-23FBC8940CBF}"/>
              </a:ext>
            </a:extLst>
          </p:cNvPr>
          <p:cNvSpPr txBox="1"/>
          <p:nvPr/>
        </p:nvSpPr>
        <p:spPr>
          <a:xfrm>
            <a:off x="376122" y="190196"/>
            <a:ext cx="5428734" cy="2585323"/>
          </a:xfrm>
          <a:prstGeom prst="rect">
            <a:avLst/>
          </a:prstGeom>
          <a:noFill/>
        </p:spPr>
        <p:txBody>
          <a:bodyPr wrap="square" rtlCol="0">
            <a:spAutoFit/>
          </a:bodyPr>
          <a:lstStyle/>
          <a:p>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Аналіз ефективності виробництва (обладнання, ліній)  з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zenon</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Analyzer</a:t>
            </a:r>
            <a:endParaRPr lang="uk-UA" sz="36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uk-UA" b="1" dirty="0"/>
          </a:p>
        </p:txBody>
      </p:sp>
      <p:pic>
        <p:nvPicPr>
          <p:cNvPr id="5122" name="Picture 2" descr="Industrial Performance Analyzer">
            <a:extLst>
              <a:ext uri="{FF2B5EF4-FFF2-40B4-BE49-F238E27FC236}">
                <a16:creationId xmlns:a16="http://schemas.microsoft.com/office/drawing/2014/main" id="{2891ACDD-74B5-E4C9-5F2A-CB68F5AEB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999" y="184719"/>
            <a:ext cx="4524375" cy="25908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641308F-052D-DCB3-15B3-202583DC8E1B}"/>
              </a:ext>
            </a:extLst>
          </p:cNvPr>
          <p:cNvSpPr txBox="1"/>
          <p:nvPr/>
        </p:nvSpPr>
        <p:spPr>
          <a:xfrm>
            <a:off x="583151" y="3056257"/>
            <a:ext cx="10443409" cy="2748188"/>
          </a:xfrm>
          <a:prstGeom prst="rect">
            <a:avLst/>
          </a:prstGeom>
          <a:noFill/>
        </p:spPr>
        <p:txBody>
          <a:bodyPr wrap="square" rtlCol="0">
            <a:spAutoFit/>
          </a:bodyPr>
          <a:lstStyle/>
          <a:p>
            <a:pPr marR="90170">
              <a:lnSpc>
                <a:spcPct val="107000"/>
              </a:lnSpc>
              <a:spcAft>
                <a:spcPts val="800"/>
              </a:spcAft>
            </a:pPr>
            <a:r>
              <a:rPr lang="uk-UA" sz="2200" dirty="0">
                <a:effectLst/>
                <a:latin typeface="Times New Roman" panose="02020603050405020304" pitchFamily="18" charset="0"/>
                <a:ea typeface="Calibri" panose="020F0502020204030204" pitchFamily="34" charset="0"/>
                <a:cs typeface="Times New Roman" panose="02020603050405020304" pitchFamily="18" charset="0"/>
              </a:rPr>
              <a:t>Передумови аналізу ефективності виробництва:</a:t>
            </a:r>
          </a:p>
          <a:p>
            <a:pPr marL="342900" marR="90170" lvl="0" indent="-342900" algn="just">
              <a:lnSpc>
                <a:spcPct val="107000"/>
              </a:lnSpc>
              <a:buFont typeface="+mj-lt"/>
              <a:buAutoNum type="arabicPeriod"/>
            </a:pPr>
            <a:r>
              <a:rPr lang="uk-UA" sz="2200" dirty="0">
                <a:effectLst/>
                <a:latin typeface="Times New Roman" panose="02020603050405020304" pitchFamily="18" charset="0"/>
                <a:ea typeface="Calibri" panose="020F0502020204030204" pitchFamily="34" charset="0"/>
                <a:cs typeface="Times New Roman" panose="02020603050405020304" pitchFamily="18" charset="0"/>
              </a:rPr>
              <a:t>Визначення економічних показників виробництва.</a:t>
            </a:r>
          </a:p>
          <a:p>
            <a:pPr marL="342900" marR="90170" lvl="0" indent="-342900" algn="just">
              <a:lnSpc>
                <a:spcPct val="107000"/>
              </a:lnSpc>
              <a:buFont typeface="+mj-lt"/>
              <a:buAutoNum type="arabicPeriod"/>
            </a:pPr>
            <a:r>
              <a:rPr lang="uk-UA" sz="2200" dirty="0">
                <a:effectLst/>
                <a:latin typeface="Times New Roman" panose="02020603050405020304" pitchFamily="18" charset="0"/>
                <a:ea typeface="Calibri" panose="020F0502020204030204" pitchFamily="34" charset="0"/>
                <a:cs typeface="Times New Roman" panose="02020603050405020304" pitchFamily="18" charset="0"/>
              </a:rPr>
              <a:t>Реалізація розрахунків на основі даних, що виходять автоматичним шляхом.</a:t>
            </a:r>
          </a:p>
          <a:p>
            <a:pPr marL="342900" marR="90170" lvl="0" indent="-342900" algn="just">
              <a:lnSpc>
                <a:spcPct val="107000"/>
              </a:lnSpc>
              <a:buFont typeface="+mj-lt"/>
              <a:buAutoNum type="arabicPeriod"/>
            </a:pPr>
            <a:r>
              <a:rPr lang="uk-UA" sz="2200" dirty="0">
                <a:effectLst/>
                <a:latin typeface="Times New Roman" panose="02020603050405020304" pitchFamily="18" charset="0"/>
                <a:ea typeface="Calibri" panose="020F0502020204030204" pitchFamily="34" charset="0"/>
                <a:cs typeface="Times New Roman" panose="02020603050405020304" pitchFamily="18" charset="0"/>
              </a:rPr>
              <a:t>Необхідність розрахунків </a:t>
            </a:r>
            <a:r>
              <a:rPr lang="uk-UA" sz="2200" b="1" dirty="0">
                <a:effectLst/>
                <a:latin typeface="Times New Roman" panose="02020603050405020304" pitchFamily="18" charset="0"/>
                <a:ea typeface="Calibri" panose="020F0502020204030204" pitchFamily="34" charset="0"/>
                <a:cs typeface="Times New Roman" panose="02020603050405020304" pitchFamily="18" charset="0"/>
              </a:rPr>
              <a:t>KPI</a:t>
            </a:r>
            <a:r>
              <a:rPr lang="uk-UA" sz="2200" dirty="0">
                <a:effectLst/>
                <a:latin typeface="Times New Roman" panose="02020603050405020304" pitchFamily="18" charset="0"/>
                <a:ea typeface="Calibri" panose="020F0502020204030204" pitchFamily="34" charset="0"/>
                <a:cs typeface="Times New Roman" panose="02020603050405020304" pitchFamily="18" charset="0"/>
              </a:rPr>
              <a:t> у темпі з виробництвом, а не через тривалий проміжок часу, коли процес вплинути вже не можна.</a:t>
            </a:r>
          </a:p>
          <a:p>
            <a:pPr marL="342900" marR="90170" lvl="0" indent="-342900" algn="just">
              <a:lnSpc>
                <a:spcPct val="107000"/>
              </a:lnSpc>
              <a:spcAft>
                <a:spcPts val="800"/>
              </a:spcAft>
              <a:buFont typeface="+mj-lt"/>
              <a:buAutoNum type="arabicPeriod"/>
            </a:pPr>
            <a:r>
              <a:rPr lang="uk-UA" sz="2200" dirty="0">
                <a:effectLst/>
                <a:latin typeface="Times New Roman" panose="02020603050405020304" pitchFamily="18" charset="0"/>
                <a:ea typeface="Calibri" panose="020F0502020204030204" pitchFamily="34" charset="0"/>
                <a:cs typeface="Times New Roman" panose="02020603050405020304" pitchFamily="18" charset="0"/>
              </a:rPr>
              <a:t>Створення системи мотивації персоналу через </a:t>
            </a:r>
            <a:r>
              <a:rPr lang="uk-UA" sz="2200" b="1" dirty="0">
                <a:effectLst/>
                <a:latin typeface="Times New Roman" panose="02020603050405020304" pitchFamily="18" charset="0"/>
                <a:ea typeface="Calibri" panose="020F0502020204030204" pitchFamily="34" charset="0"/>
                <a:cs typeface="Times New Roman" panose="02020603050405020304" pitchFamily="18" charset="0"/>
              </a:rPr>
              <a:t>KPI </a:t>
            </a:r>
            <a:r>
              <a:rPr lang="uk-UA" sz="2200" dirty="0">
                <a:effectLst/>
                <a:latin typeface="Times New Roman" panose="02020603050405020304" pitchFamily="18" charset="0"/>
                <a:ea typeface="Calibri" panose="020F0502020204030204" pitchFamily="34" charset="0"/>
                <a:cs typeface="Times New Roman" panose="02020603050405020304" pitchFamily="18" charset="0"/>
              </a:rPr>
              <a:t>виробництва.</a:t>
            </a:r>
          </a:p>
          <a:p>
            <a:endParaRPr lang="uk-UA" dirty="0"/>
          </a:p>
        </p:txBody>
      </p:sp>
      <p:pic>
        <p:nvPicPr>
          <p:cNvPr id="11" name="Рисунок 10" descr="Зображення, що містить текст, Шрифт, Графіка, графічний дизайн&#10;&#10;Автоматично згенерований опис">
            <a:extLst>
              <a:ext uri="{FF2B5EF4-FFF2-40B4-BE49-F238E27FC236}">
                <a16:creationId xmlns:a16="http://schemas.microsoft.com/office/drawing/2014/main" id="{2B93BE7C-1973-ED05-00BD-8A5C8D15C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5321" y="5936070"/>
            <a:ext cx="1832400" cy="558451"/>
          </a:xfrm>
          <a:prstGeom prst="rect">
            <a:avLst/>
          </a:prstGeom>
        </p:spPr>
      </p:pic>
    </p:spTree>
    <p:extLst>
      <p:ext uri="{BB962C8B-B14F-4D97-AF65-F5344CB8AC3E}">
        <p14:creationId xmlns:p14="http://schemas.microsoft.com/office/powerpoint/2010/main" val="1030391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9B318B-487C-E0D3-19DE-B723D2A5B7ED}"/>
              </a:ext>
            </a:extLst>
          </p:cNvPr>
          <p:cNvSpPr txBox="1"/>
          <p:nvPr/>
        </p:nvSpPr>
        <p:spPr>
          <a:xfrm>
            <a:off x="10434" y="162028"/>
            <a:ext cx="5161641" cy="2447850"/>
          </a:xfrm>
          <a:prstGeom prst="rect">
            <a:avLst/>
          </a:prstGeom>
          <a:noFill/>
        </p:spPr>
        <p:txBody>
          <a:bodyPr wrap="square" rtlCol="0">
            <a:spAutoFit/>
          </a:bodyPr>
          <a:lstStyle/>
          <a:p>
            <a:pPr marR="90170" algn="ctr">
              <a:lnSpc>
                <a:spcPct val="107000"/>
              </a:lnSpc>
              <a:spcAft>
                <a:spcPts val="800"/>
              </a:spcAft>
            </a:pP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Що дає аналіз ефективності виробництва?</a:t>
            </a:r>
            <a:endParaRPr lang="uk-UA" sz="40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uk-UA" b="1" dirty="0"/>
          </a:p>
        </p:txBody>
      </p:sp>
      <p:sp>
        <p:nvSpPr>
          <p:cNvPr id="5" name="TextBox 4">
            <a:extLst>
              <a:ext uri="{FF2B5EF4-FFF2-40B4-BE49-F238E27FC236}">
                <a16:creationId xmlns:a16="http://schemas.microsoft.com/office/drawing/2014/main" id="{60BB2617-ECD6-762F-F065-6E2E87139C72}"/>
              </a:ext>
            </a:extLst>
          </p:cNvPr>
          <p:cNvSpPr txBox="1"/>
          <p:nvPr/>
        </p:nvSpPr>
        <p:spPr>
          <a:xfrm>
            <a:off x="934824" y="3050886"/>
            <a:ext cx="10322351" cy="3633302"/>
          </a:xfrm>
          <a:prstGeom prst="rect">
            <a:avLst/>
          </a:prstGeom>
          <a:noFill/>
        </p:spPr>
        <p:txBody>
          <a:bodyPr wrap="square" rtlCol="0">
            <a:spAutoFit/>
          </a:bodyPr>
          <a:lstStyle/>
          <a:p>
            <a:pPr marL="342900" marR="90170" lvl="0" indent="-342900" algn="just">
              <a:lnSpc>
                <a:spcPct val="107000"/>
              </a:lnSpc>
              <a:buFont typeface="+mj-lt"/>
              <a:buAutoNum type="arabicPeriod"/>
            </a:pPr>
            <a:r>
              <a:rPr lang="uk-UA" sz="2400" dirty="0">
                <a:effectLst/>
                <a:latin typeface="Times New Roman" panose="02020603050405020304" pitchFamily="18" charset="0"/>
                <a:ea typeface="Calibri" panose="020F0502020204030204" pitchFamily="34" charset="0"/>
                <a:cs typeface="Times New Roman" panose="02020603050405020304" pitchFamily="18" charset="0"/>
              </a:rPr>
              <a:t>Організовує прозорий розрахунок </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KPI</a:t>
            </a:r>
            <a:r>
              <a:rPr lang="uk-UA" sz="2400" dirty="0">
                <a:effectLst/>
                <a:latin typeface="Times New Roman" panose="02020603050405020304" pitchFamily="18" charset="0"/>
                <a:ea typeface="Calibri" panose="020F0502020204030204" pitchFamily="34" charset="0"/>
                <a:cs typeface="Times New Roman" panose="02020603050405020304" pitchFamily="18" charset="0"/>
              </a:rPr>
              <a:t> на основі даних, одержуваних автоматичним способом без втручання персоналу</a:t>
            </a:r>
          </a:p>
          <a:p>
            <a:pPr marL="342900" marR="90170" lvl="0" indent="-342900" algn="just">
              <a:lnSpc>
                <a:spcPct val="107000"/>
              </a:lnSpc>
              <a:buFont typeface="+mj-lt"/>
              <a:buAutoNum type="arabicPeriod"/>
            </a:pPr>
            <a:r>
              <a:rPr lang="uk-UA" sz="2400" dirty="0">
                <a:effectLst/>
                <a:latin typeface="Times New Roman" panose="02020603050405020304" pitchFamily="18" charset="0"/>
                <a:ea typeface="Calibri" panose="020F0502020204030204" pitchFamily="34" charset="0"/>
                <a:cs typeface="Times New Roman" panose="02020603050405020304" pitchFamily="18" charset="0"/>
              </a:rPr>
              <a:t>Дозволяє визначити ефективність виробництва та побачити вузькі місця, над якими необхідно працювати</a:t>
            </a:r>
          </a:p>
          <a:p>
            <a:pPr marL="342900" marR="90170" lvl="0" indent="-342900" algn="just">
              <a:lnSpc>
                <a:spcPct val="107000"/>
              </a:lnSpc>
              <a:buFont typeface="+mj-lt"/>
              <a:buAutoNum type="arabicPeriod"/>
            </a:pPr>
            <a:r>
              <a:rPr lang="uk-UA" sz="2400" dirty="0">
                <a:effectLst/>
                <a:latin typeface="Times New Roman" panose="02020603050405020304" pitchFamily="18" charset="0"/>
                <a:ea typeface="Calibri" panose="020F0502020204030204" pitchFamily="34" charset="0"/>
                <a:cs typeface="Times New Roman" panose="02020603050405020304" pitchFamily="18" charset="0"/>
              </a:rPr>
              <a:t>Дозволяє створити систему мотивації виробничого персоналу на основі </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KPI</a:t>
            </a:r>
          </a:p>
          <a:p>
            <a:pPr marL="342900" marR="90170" lvl="0" indent="-342900" algn="just">
              <a:lnSpc>
                <a:spcPct val="107000"/>
              </a:lnSpc>
              <a:spcAft>
                <a:spcPts val="800"/>
              </a:spcAft>
              <a:buFont typeface="+mj-lt"/>
              <a:buAutoNum type="arabicPeriod"/>
            </a:pPr>
            <a:r>
              <a:rPr lang="uk-UA" sz="2400" dirty="0">
                <a:effectLst/>
                <a:latin typeface="Times New Roman" panose="02020603050405020304" pitchFamily="18" charset="0"/>
                <a:ea typeface="Calibri" panose="020F0502020204030204" pitchFamily="34" charset="0"/>
                <a:cs typeface="Times New Roman" panose="02020603050405020304" pitchFamily="18" charset="0"/>
              </a:rPr>
              <a:t>Надає аналіз інформації про фактичне виробництво для вироблення стратегічних рішень</a:t>
            </a:r>
          </a:p>
          <a:p>
            <a:endParaRPr lang="uk-UA" dirty="0"/>
          </a:p>
        </p:txBody>
      </p:sp>
      <p:pic>
        <p:nvPicPr>
          <p:cNvPr id="7" name="Рисунок 6">
            <a:extLst>
              <a:ext uri="{FF2B5EF4-FFF2-40B4-BE49-F238E27FC236}">
                <a16:creationId xmlns:a16="http://schemas.microsoft.com/office/drawing/2014/main" id="{B78DF3E9-4423-620D-3CC7-35B8A26795D5}"/>
              </a:ext>
            </a:extLst>
          </p:cNvPr>
          <p:cNvPicPr>
            <a:picLocks noChangeAspect="1"/>
          </p:cNvPicPr>
          <p:nvPr/>
        </p:nvPicPr>
        <p:blipFill>
          <a:blip r:embed="rId2"/>
          <a:stretch>
            <a:fillRect/>
          </a:stretch>
        </p:blipFill>
        <p:spPr>
          <a:xfrm>
            <a:off x="5172075" y="0"/>
            <a:ext cx="7019925" cy="2343150"/>
          </a:xfrm>
          <a:prstGeom prst="rect">
            <a:avLst/>
          </a:prstGeom>
        </p:spPr>
      </p:pic>
      <p:pic>
        <p:nvPicPr>
          <p:cNvPr id="8" name="Рисунок 7" descr="Зображення, що містить текст, Шрифт, Графіка, графічний дизайн&#10;&#10;Автоматично згенерований опис">
            <a:extLst>
              <a:ext uri="{FF2B5EF4-FFF2-40B4-BE49-F238E27FC236}">
                <a16:creationId xmlns:a16="http://schemas.microsoft.com/office/drawing/2014/main" id="{8E744F70-A196-2105-395A-6778584AD5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1003" y="6125737"/>
            <a:ext cx="1832400" cy="558451"/>
          </a:xfrm>
          <a:prstGeom prst="rect">
            <a:avLst/>
          </a:prstGeom>
        </p:spPr>
      </p:pic>
    </p:spTree>
    <p:extLst>
      <p:ext uri="{BB962C8B-B14F-4D97-AF65-F5344CB8AC3E}">
        <p14:creationId xmlns:p14="http://schemas.microsoft.com/office/powerpoint/2010/main" val="3468584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2D611B-2222-CAEB-80CB-2F9A063E76E8}"/>
              </a:ext>
            </a:extLst>
          </p:cNvPr>
          <p:cNvSpPr txBox="1"/>
          <p:nvPr/>
        </p:nvSpPr>
        <p:spPr>
          <a:xfrm>
            <a:off x="0" y="412949"/>
            <a:ext cx="11951368" cy="6032101"/>
          </a:xfrm>
          <a:prstGeom prst="rect">
            <a:avLst/>
          </a:prstGeom>
          <a:noFill/>
        </p:spPr>
        <p:txBody>
          <a:bodyPr wrap="square" rtlCol="0">
            <a:spAutoFit/>
          </a:bodyPr>
          <a:lstStyle/>
          <a:p>
            <a:pPr marR="90170">
              <a:lnSpc>
                <a:spcPct val="107000"/>
              </a:lnSpc>
              <a:spcAft>
                <a:spcPts val="800"/>
              </a:spcAft>
            </a:pPr>
            <a:r>
              <a:rPr lang="uk-UA" sz="1400" b="1" u="sng">
                <a:effectLst/>
                <a:latin typeface="Times New Roman" panose="02020603050405020304" pitchFamily="18" charset="0"/>
                <a:ea typeface="Calibri" panose="020F0502020204030204" pitchFamily="34" charset="0"/>
                <a:cs typeface="Times New Roman" panose="02020603050405020304" pitchFamily="18" charset="0"/>
              </a:rPr>
              <a:t>Особливості аналізу ефективності виробництва</a:t>
            </a:r>
            <a:endParaRPr lang="uk-UA" sz="1400" b="1">
              <a:effectLst/>
              <a:latin typeface="Times New Roman" panose="02020603050405020304" pitchFamily="18" charset="0"/>
              <a:ea typeface="Calibri" panose="020F0502020204030204" pitchFamily="34" charset="0"/>
              <a:cs typeface="Times New Roman" panose="02020603050405020304" pitchFamily="18" charset="0"/>
            </a:endParaRPr>
          </a:p>
          <a:p>
            <a:pPr marR="90170" algn="just">
              <a:lnSpc>
                <a:spcPct val="107000"/>
              </a:lnSpc>
              <a:spcAft>
                <a:spcPts val="80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Системи оперативного управління виробництвом </a:t>
            </a:r>
            <a:r>
              <a:rPr lang="uk-UA" sz="1400" b="1">
                <a:effectLst/>
                <a:latin typeface="Times New Roman" panose="02020603050405020304" pitchFamily="18" charset="0"/>
                <a:ea typeface="Calibri" panose="020F0502020204030204" pitchFamily="34" charset="0"/>
                <a:cs typeface="Times New Roman" panose="02020603050405020304" pitchFamily="18" charset="0"/>
              </a:rPr>
              <a:t>(MES)</a:t>
            </a:r>
            <a:r>
              <a:rPr lang="uk-UA" sz="1400">
                <a:effectLst/>
                <a:latin typeface="Times New Roman" panose="02020603050405020304" pitchFamily="18" charset="0"/>
                <a:ea typeface="Calibri" panose="020F0502020204030204" pitchFamily="34" charset="0"/>
                <a:cs typeface="Times New Roman" panose="02020603050405020304" pitchFamily="18" charset="0"/>
              </a:rPr>
              <a:t>,</a:t>
            </a:r>
            <a:r>
              <a:rPr lang="uk-UA" sz="1400" b="1">
                <a:effectLst/>
                <a:latin typeface="Times New Roman" panose="02020603050405020304" pitchFamily="18" charset="0"/>
                <a:ea typeface="Calibri" panose="020F0502020204030204" pitchFamily="34" charset="0"/>
                <a:cs typeface="Times New Roman" panose="02020603050405020304" pitchFamily="18" charset="0"/>
              </a:rPr>
              <a:t> </a:t>
            </a:r>
            <a:r>
              <a:rPr lang="uk-UA" sz="1400">
                <a:effectLst/>
                <a:latin typeface="Times New Roman" panose="02020603050405020304" pitchFamily="18" charset="0"/>
                <a:ea typeface="Calibri" panose="020F0502020204030204" pitchFamily="34" charset="0"/>
                <a:cs typeface="Times New Roman" panose="02020603050405020304" pitchFamily="18" charset="0"/>
              </a:rPr>
              <a:t>моделюють</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p>
            <a:pPr marR="90170" algn="just">
              <a:lnSpc>
                <a:spcPct val="107000"/>
              </a:lnSpc>
              <a:spcAft>
                <a:spcPts val="80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 чотири основні категорії виробничого управління:</a:t>
            </a:r>
          </a:p>
          <a:p>
            <a:pPr marR="90170" algn="just">
              <a:lnSpc>
                <a:spcPct val="107000"/>
              </a:lnSpc>
              <a:spcAft>
                <a:spcPts val="80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 управління виробничими операціями;</a:t>
            </a:r>
          </a:p>
          <a:p>
            <a:pPr marR="90170" algn="just">
              <a:lnSpc>
                <a:spcPct val="107000"/>
              </a:lnSpc>
              <a:spcAft>
                <a:spcPts val="80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 управління операціями з технічного обслуговування;</a:t>
            </a:r>
          </a:p>
          <a:p>
            <a:pPr marR="90170" algn="just">
              <a:lnSpc>
                <a:spcPct val="107000"/>
              </a:lnSpc>
              <a:spcAft>
                <a:spcPts val="80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 управління якістю;</a:t>
            </a:r>
          </a:p>
          <a:p>
            <a:pPr marR="90170" algn="just">
              <a:lnSpc>
                <a:spcPct val="107000"/>
              </a:lnSpc>
              <a:spcAft>
                <a:spcPts val="80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 управління операціями з товарно-матеріальними запасами.</a:t>
            </a:r>
          </a:p>
          <a:p>
            <a:pPr marR="90170" algn="ctr">
              <a:lnSpc>
                <a:spcPct val="107000"/>
              </a:lnSpc>
              <a:spcAft>
                <a:spcPts val="800"/>
              </a:spcAft>
            </a:pPr>
            <a:r>
              <a:rPr lang="uk-UA" sz="1400" b="1" u="sng">
                <a:effectLst/>
                <a:latin typeface="Times New Roman" panose="02020603050405020304" pitchFamily="18" charset="0"/>
                <a:ea typeface="Calibri" panose="020F0502020204030204" pitchFamily="34" charset="0"/>
                <a:cs typeface="Times New Roman" panose="02020603050405020304" pitchFamily="18" charset="0"/>
              </a:rPr>
              <a:t>Графік розрахунків KPI (ключових показників ефективності):</a:t>
            </a:r>
            <a:endParaRPr lang="uk-UA" sz="1400" b="1">
              <a:effectLst/>
              <a:latin typeface="Times New Roman" panose="02020603050405020304" pitchFamily="18" charset="0"/>
              <a:ea typeface="Calibri" panose="020F0502020204030204" pitchFamily="34" charset="0"/>
              <a:cs typeface="Times New Roman" panose="02020603050405020304" pitchFamily="18" charset="0"/>
            </a:endParaRPr>
          </a:p>
          <a:p>
            <a:pPr marR="90170" algn="just">
              <a:lnSpc>
                <a:spcPct val="107000"/>
              </a:lnSpc>
              <a:spcAft>
                <a:spcPts val="80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 У режимі реального часу – після кожної нової операції передачі даних.</a:t>
            </a:r>
          </a:p>
          <a:p>
            <a:pPr marR="90170" algn="just">
              <a:lnSpc>
                <a:spcPct val="107000"/>
              </a:lnSpc>
              <a:spcAft>
                <a:spcPts val="80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 На вимогу – після отримання запиту на розрахунок та надання певних даних.</a:t>
            </a:r>
          </a:p>
          <a:p>
            <a:pPr marR="90170" algn="just">
              <a:lnSpc>
                <a:spcPct val="107000"/>
              </a:lnSpc>
              <a:spcAft>
                <a:spcPts val="80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 Періодично – за заданими інтервалами, наприклад, змінами, раз на </a:t>
            </a:r>
            <a:r>
              <a:rPr lang="uk-UA" sz="1400" b="1">
                <a:effectLst/>
                <a:latin typeface="Times New Roman" panose="02020603050405020304" pitchFamily="18" charset="0"/>
                <a:ea typeface="Calibri" panose="020F0502020204030204" pitchFamily="34" charset="0"/>
                <a:cs typeface="Times New Roman" panose="02020603050405020304" pitchFamily="18" charset="0"/>
              </a:rPr>
              <a:t>12</a:t>
            </a:r>
            <a:r>
              <a:rPr lang="uk-UA" sz="1400">
                <a:effectLst/>
                <a:latin typeface="Times New Roman" panose="02020603050405020304" pitchFamily="18" charset="0"/>
                <a:ea typeface="Calibri" panose="020F0502020204030204" pitchFamily="34" charset="0"/>
                <a:cs typeface="Times New Roman" panose="02020603050405020304" pitchFamily="18" charset="0"/>
              </a:rPr>
              <a:t> годин, раз на добу.</a:t>
            </a:r>
          </a:p>
          <a:p>
            <a:pPr marR="90170" algn="ctr">
              <a:lnSpc>
                <a:spcPct val="107000"/>
              </a:lnSpc>
              <a:spcAft>
                <a:spcPts val="800"/>
              </a:spcAft>
            </a:pPr>
            <a:r>
              <a:rPr lang="uk-UA" sz="1400" u="none" strike="noStrike">
                <a:effectLst/>
                <a:latin typeface="Times New Roman" panose="02020603050405020304" pitchFamily="18" charset="0"/>
                <a:ea typeface="Calibri" panose="020F0502020204030204" pitchFamily="34" charset="0"/>
                <a:cs typeface="Times New Roman" panose="02020603050405020304" pitchFamily="18" charset="0"/>
              </a:rPr>
              <a:t> </a:t>
            </a:r>
            <a:endParaRPr lang="uk-UA" sz="1400">
              <a:effectLst/>
              <a:latin typeface="Times New Roman" panose="02020603050405020304" pitchFamily="18" charset="0"/>
              <a:ea typeface="Calibri" panose="020F0502020204030204" pitchFamily="34" charset="0"/>
              <a:cs typeface="Times New Roman" panose="02020603050405020304" pitchFamily="18" charset="0"/>
            </a:endParaRPr>
          </a:p>
          <a:p>
            <a:pPr marR="90170" algn="ctr">
              <a:lnSpc>
                <a:spcPct val="107000"/>
              </a:lnSpc>
              <a:spcAft>
                <a:spcPts val="800"/>
              </a:spcAft>
            </a:pPr>
            <a:r>
              <a:rPr lang="uk-UA" sz="1400" b="1" u="sng">
                <a:effectLst/>
                <a:latin typeface="Times New Roman" panose="02020603050405020304" pitchFamily="18" charset="0"/>
                <a:ea typeface="Calibri" panose="020F0502020204030204" pitchFamily="34" charset="0"/>
                <a:cs typeface="Times New Roman" panose="02020603050405020304" pitchFamily="18" charset="0"/>
              </a:rPr>
              <a:t>Одержувачами інформації є групи користувачів, що використовують даний KPI. Можна умовно поділити на 3 групи:</a:t>
            </a:r>
            <a:endParaRPr lang="uk-UA" sz="1400" b="1">
              <a:effectLst/>
              <a:latin typeface="Times New Roman" panose="02020603050405020304" pitchFamily="18" charset="0"/>
              <a:ea typeface="Calibri" panose="020F0502020204030204" pitchFamily="34" charset="0"/>
              <a:cs typeface="Times New Roman" panose="02020603050405020304" pitchFamily="18" charset="0"/>
            </a:endParaRPr>
          </a:p>
          <a:p>
            <a:pPr marR="90170" algn="just">
              <a:lnSpc>
                <a:spcPct val="107000"/>
              </a:lnSpc>
              <a:spcAft>
                <a:spcPts val="80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 Оператори – персонал, відповідальний за безпосередню експлуатацію обладнання.</a:t>
            </a:r>
          </a:p>
          <a:p>
            <a:pPr marR="90170" algn="just">
              <a:lnSpc>
                <a:spcPct val="107000"/>
              </a:lnSpc>
              <a:spcAft>
                <a:spcPts val="80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 Керівник нижньої ланки – персонал, відповідальний за керівництво діяльністю операторів.</a:t>
            </a:r>
          </a:p>
          <a:p>
            <a:pPr marR="90170" algn="just">
              <a:lnSpc>
                <a:spcPct val="107000"/>
              </a:lnSpc>
              <a:spcAft>
                <a:spcPts val="80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 Керівник середньої та вищої ланки – персонал, відповідальний за загальне керівництво виробництвом (підприємством).</a:t>
            </a:r>
          </a:p>
          <a:p>
            <a:pPr marR="90170" algn="just">
              <a:lnSpc>
                <a:spcPct val="107000"/>
              </a:lnSpc>
              <a:spcAft>
                <a:spcPts val="80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 Для підприємства найбільш першорядні ті чи інші </a:t>
            </a:r>
            <a:r>
              <a:rPr lang="uk-UA" sz="1400" b="1">
                <a:effectLst/>
                <a:latin typeface="Times New Roman" panose="02020603050405020304" pitchFamily="18" charset="0"/>
                <a:ea typeface="Calibri" panose="020F0502020204030204" pitchFamily="34" charset="0"/>
                <a:cs typeface="Times New Roman" panose="02020603050405020304" pitchFamily="18" charset="0"/>
              </a:rPr>
              <a:t>КPI</a:t>
            </a:r>
            <a:r>
              <a:rPr lang="uk-UA" sz="1400">
                <a:effectLst/>
                <a:latin typeface="Times New Roman" panose="02020603050405020304" pitchFamily="18" charset="0"/>
                <a:ea typeface="Calibri" panose="020F0502020204030204" pitchFamily="34" charset="0"/>
                <a:cs typeface="Times New Roman" panose="02020603050405020304" pitchFamily="18" charset="0"/>
              </a:rPr>
              <a:t>-показники залежно від виду виробництва: безперервне та дискретне (поштучне, серійне).</a:t>
            </a:r>
          </a:p>
          <a:p>
            <a:endParaRPr lang="uk-UA" dirty="0"/>
          </a:p>
        </p:txBody>
      </p:sp>
      <p:pic>
        <p:nvPicPr>
          <p:cNvPr id="6146" name="Picture 2" descr="data recording">
            <a:extLst>
              <a:ext uri="{FF2B5EF4-FFF2-40B4-BE49-F238E27FC236}">
                <a16:creationId xmlns:a16="http://schemas.microsoft.com/office/drawing/2014/main" id="{161B0C58-818C-A1AA-A5BD-4FCA947EB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0"/>
            <a:ext cx="66675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Зображення, що містить текст, Шрифт, Графіка, графічний дизайн&#10;&#10;Автоматично згенерований опис">
            <a:extLst>
              <a:ext uri="{FF2B5EF4-FFF2-40B4-BE49-F238E27FC236}">
                <a16:creationId xmlns:a16="http://schemas.microsoft.com/office/drawing/2014/main" id="{68B27E76-F275-B475-0103-97EFB7796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1003" y="6125737"/>
            <a:ext cx="1832400" cy="558451"/>
          </a:xfrm>
          <a:prstGeom prst="rect">
            <a:avLst/>
          </a:prstGeom>
        </p:spPr>
      </p:pic>
    </p:spTree>
    <p:extLst>
      <p:ext uri="{BB962C8B-B14F-4D97-AF65-F5344CB8AC3E}">
        <p14:creationId xmlns:p14="http://schemas.microsoft.com/office/powerpoint/2010/main" val="1101109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17F90258-C6FF-252F-8449-BB6F2C3F04A3}"/>
              </a:ext>
            </a:extLst>
          </p:cNvPr>
          <p:cNvSpPr>
            <a:spLocks noChangeArrowheads="1"/>
          </p:cNvSpPr>
          <p:nvPr/>
        </p:nvSpPr>
        <p:spPr bwMode="auto">
          <a:xfrm>
            <a:off x="6136176" y="48989"/>
            <a:ext cx="5765289"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sz="1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Індекс загальної ефективності використання обладнання ЗЕО</a:t>
            </a:r>
            <a:endParaRPr kumimoji="0" lang="uk-UA" altLang="uk-UA"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sz="1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ЗЕО</a:t>
            </a:r>
            <a:r>
              <a:rPr kumimoji="0" lang="uk-UA" altLang="uk-UA"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характеризує показники експлуатаційної готовності робочої операції, ефективності робочої операції та коефіцієнта якості. які об'єднані в єдиний показник</a:t>
            </a:r>
            <a:endParaRPr kumimoji="0" lang="uk-UA" altLang="uk-UA"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sz="1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Готовність до експлуатації</a:t>
            </a:r>
            <a:endParaRPr kumimoji="0" lang="uk-UA" altLang="uk-UA"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Співвідношення, що характеризує зв'язок фактичного часу провадження з плановим часом зайнятості персоналу для робочої операції</a:t>
            </a:r>
            <a:endParaRPr kumimoji="0" lang="uk-UA" altLang="uk-UA"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sz="1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Ефективність виробництва</a:t>
            </a:r>
            <a:endParaRPr kumimoji="0" lang="uk-UA" altLang="uk-UA"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Співвідношення між плановим цільовим циклом та фактичним циклом, що виражається у вигляді планового часу роботи на одиницю продукції помноженого на обсяг виробленої продукції та поділеного на фактичний час виробництва</a:t>
            </a:r>
            <a:endParaRPr kumimoji="0" lang="uk-UA" altLang="uk-UA"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sz="1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Коефіцієнт якості</a:t>
            </a:r>
            <a:endParaRPr kumimoji="0" lang="uk-UA" altLang="uk-UA"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Співвідношення між обсягом доброякісної продукції та обсяг виробленої продукції</a:t>
            </a:r>
            <a:endParaRPr kumimoji="0" lang="uk-UA" altLang="uk-UA"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sz="1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Коефіцієнт підготовки</a:t>
            </a:r>
            <a:endParaRPr kumimoji="0" lang="uk-UA" altLang="uk-UA"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Співвідношення між фактичним часом підготовки до замовлення та фактичним часом виготовлення продукції, що характеризує відсоток часу, що використовується для підготовки (налагодження) виробництва, порівняно з часом виготовлення продукції.</a:t>
            </a:r>
            <a:endParaRPr kumimoji="0" lang="uk-UA" altLang="uk-UA"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sz="1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Коефіцієнт браку</a:t>
            </a:r>
            <a:endParaRPr kumimoji="0" lang="uk-UA" altLang="uk-UA"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Співвідношення між обсягом браку та обсягом виробленої продукції</a:t>
            </a:r>
            <a:endParaRPr kumimoji="0" lang="uk-UA" altLang="uk-UA"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sz="1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Продуктивність</a:t>
            </a:r>
            <a:endParaRPr kumimoji="0" lang="uk-UA" altLang="uk-UA"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Виробничі показники, що виражаються через обсяг виробленої в рамках замовлення продукції та фактичний час його виконання</a:t>
            </a:r>
            <a:endParaRPr kumimoji="0" lang="uk-UA" altLang="uk-UA"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sz="1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Ефективність використання</a:t>
            </a:r>
            <a:endParaRPr kumimoji="0" lang="uk-UA" altLang="uk-UA"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Співвідношення між фактичним часом виробництва (</a:t>
            </a:r>
            <a:r>
              <a:rPr kumimoji="0" lang="uk-UA" altLang="uk-UA" sz="1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APT</a:t>
            </a:r>
            <a:r>
              <a:rPr kumimoji="0" lang="uk-UA" altLang="uk-UA"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та фактичним часом зайнятості персоналу</a:t>
            </a:r>
            <a:endParaRPr kumimoji="0" lang="uk-UA" altLang="uk-UA"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198" name="Picture 6">
            <a:extLst>
              <a:ext uri="{FF2B5EF4-FFF2-40B4-BE49-F238E27FC236}">
                <a16:creationId xmlns:a16="http://schemas.microsoft.com/office/drawing/2014/main" id="{39D72828-5C70-3B78-84CE-CA6192501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35" y="2069560"/>
            <a:ext cx="5677200" cy="36334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2221F6D-ADCE-9224-CB6B-02B2D09A3F64}"/>
              </a:ext>
            </a:extLst>
          </p:cNvPr>
          <p:cNvSpPr txBox="1"/>
          <p:nvPr/>
        </p:nvSpPr>
        <p:spPr>
          <a:xfrm>
            <a:off x="458977" y="366623"/>
            <a:ext cx="5508758" cy="1600438"/>
          </a:xfrm>
          <a:prstGeom prst="rect">
            <a:avLst/>
          </a:prstGeom>
          <a:noFill/>
        </p:spPr>
        <p:txBody>
          <a:bodyPr wrap="square" rtlCol="0">
            <a:spAutoFit/>
          </a:bodyPr>
          <a:lstStyle/>
          <a:p>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Ключові показники ефективності (KPI)</a:t>
            </a:r>
            <a:endParaRPr lang="uk-UA" sz="40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uk-UA" dirty="0"/>
          </a:p>
        </p:txBody>
      </p:sp>
      <p:pic>
        <p:nvPicPr>
          <p:cNvPr id="8" name="Рисунок 7" descr="Зображення, що містить текст, Шрифт, Графіка, графічний дизайн&#10;&#10;Автоматично згенерований опис">
            <a:extLst>
              <a:ext uri="{FF2B5EF4-FFF2-40B4-BE49-F238E27FC236}">
                <a16:creationId xmlns:a16="http://schemas.microsoft.com/office/drawing/2014/main" id="{6A5DA5A6-88C0-B1F6-B569-4AFC63F2A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1003" y="6125737"/>
            <a:ext cx="1832400" cy="558451"/>
          </a:xfrm>
          <a:prstGeom prst="rect">
            <a:avLst/>
          </a:prstGeom>
        </p:spPr>
      </p:pic>
    </p:spTree>
    <p:extLst>
      <p:ext uri="{BB962C8B-B14F-4D97-AF65-F5344CB8AC3E}">
        <p14:creationId xmlns:p14="http://schemas.microsoft.com/office/powerpoint/2010/main" val="3548865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2A5DB66-642F-37DA-CE12-EC44F4317BD4}"/>
              </a:ext>
            </a:extLst>
          </p:cNvPr>
          <p:cNvSpPr txBox="1"/>
          <p:nvPr/>
        </p:nvSpPr>
        <p:spPr>
          <a:xfrm>
            <a:off x="6322978" y="89856"/>
            <a:ext cx="5374481" cy="7355668"/>
          </a:xfrm>
          <a:prstGeom prst="rect">
            <a:avLst/>
          </a:prstGeom>
          <a:noFill/>
        </p:spPr>
        <p:txBody>
          <a:bodyPr wrap="square" rtlCol="0">
            <a:spAutoFit/>
          </a:bodyPr>
          <a:lstStyle/>
          <a:p>
            <a:pPr marL="342900" marR="90170" lvl="0" indent="-342900" algn="just">
              <a:lnSpc>
                <a:spcPct val="107000"/>
              </a:lnSpc>
              <a:spcAft>
                <a:spcPts val="800"/>
              </a:spcAft>
              <a:buFont typeface="+mj-lt"/>
              <a:buAutoNum type="arabicPeriod"/>
            </a:pPr>
            <a:r>
              <a:rPr lang="uk-UA" sz="1400" dirty="0">
                <a:latin typeface="Times New Roman" panose="02020603050405020304" pitchFamily="18" charset="0"/>
                <a:ea typeface="Calibri" panose="020F0502020204030204" pitchFamily="34" charset="0"/>
                <a:cs typeface="Times New Roman" panose="02020603050405020304" pitchFamily="18" charset="0"/>
              </a:rPr>
              <a:t>В</a:t>
            </a:r>
            <a:r>
              <a:rPr lang="uk-UA" sz="1400" dirty="0">
                <a:effectLst/>
                <a:latin typeface="Times New Roman" panose="02020603050405020304" pitchFamily="18" charset="0"/>
                <a:ea typeface="Calibri" panose="020F0502020204030204" pitchFamily="34" charset="0"/>
                <a:cs typeface="Times New Roman" panose="02020603050405020304" pitchFamily="18" charset="0"/>
              </a:rPr>
              <a:t>ідсутність достовірної та повної інформації як по окремих виробництвах, так і всім загалом, керувати виробничим процесом на ефективному рівні — неможливо.</a:t>
            </a:r>
          </a:p>
          <a:p>
            <a:pPr marL="342900" marR="90170" lvl="0" indent="-342900" algn="just">
              <a:lnSpc>
                <a:spcPct val="107000"/>
              </a:lnSpc>
              <a:spcAft>
                <a:spcPts val="800"/>
              </a:spcAft>
              <a:buFont typeface="+mj-lt"/>
              <a:buAutoNum type="arabicPeriod"/>
            </a:pPr>
            <a:r>
              <a:rPr lang="uk-UA" sz="1400" dirty="0">
                <a:effectLst/>
                <a:latin typeface="Times New Roman" panose="02020603050405020304" pitchFamily="18" charset="0"/>
                <a:ea typeface="Calibri" panose="020F0502020204030204" pitchFamily="34" charset="0"/>
                <a:cs typeface="Times New Roman" panose="02020603050405020304" pitchFamily="18" charset="0"/>
              </a:rPr>
              <a:t>Відсутність можливості виявлення втрат, моніторингу розподілу на об'єктах, а також високі витрати на енергетичні ресурси.</a:t>
            </a:r>
          </a:p>
          <a:p>
            <a:pPr marL="342900" marR="90170" lvl="0" indent="-342900" algn="just">
              <a:lnSpc>
                <a:spcPct val="107000"/>
              </a:lnSpc>
              <a:spcAft>
                <a:spcPts val="800"/>
              </a:spcAft>
              <a:buFont typeface="+mj-lt"/>
              <a:buAutoNum type="arabicPeriod"/>
            </a:pPr>
            <a:r>
              <a:rPr lang="uk-UA" sz="1400" dirty="0">
                <a:effectLst/>
                <a:latin typeface="Times New Roman" panose="02020603050405020304" pitchFamily="18" charset="0"/>
                <a:ea typeface="Calibri" panose="020F0502020204030204" pitchFamily="34" charset="0"/>
                <a:cs typeface="Times New Roman" panose="02020603050405020304" pitchFamily="18" charset="0"/>
              </a:rPr>
              <a:t>Відсутність взаємозв'язку між </a:t>
            </a:r>
            <a:r>
              <a:rPr lang="uk-UA" sz="1400" b="1" dirty="0">
                <a:effectLst/>
                <a:latin typeface="Times New Roman" panose="02020603050405020304" pitchFamily="18" charset="0"/>
                <a:ea typeface="Calibri" panose="020F0502020204030204" pitchFamily="34" charset="0"/>
                <a:cs typeface="Times New Roman" panose="02020603050405020304" pitchFamily="18" charset="0"/>
              </a:rPr>
              <a:t>ERP</a:t>
            </a:r>
            <a:r>
              <a:rPr lang="uk-UA" sz="1400" dirty="0">
                <a:effectLst/>
                <a:latin typeface="Times New Roman" panose="02020603050405020304" pitchFamily="18" charset="0"/>
                <a:ea typeface="Calibri" panose="020F0502020204030204" pitchFamily="34" charset="0"/>
                <a:cs typeface="Times New Roman" panose="02020603050405020304" pitchFamily="18" charset="0"/>
              </a:rPr>
              <a:t> системою та рівнем </a:t>
            </a:r>
            <a:r>
              <a:rPr lang="uk-UA" sz="1400" b="1" dirty="0">
                <a:effectLst/>
                <a:latin typeface="Times New Roman" panose="02020603050405020304" pitchFamily="18" charset="0"/>
                <a:ea typeface="Calibri" panose="020F0502020204030204" pitchFamily="34" charset="0"/>
                <a:cs typeface="Times New Roman" panose="02020603050405020304" pitchFamily="18" charset="0"/>
              </a:rPr>
              <a:t>АС</a:t>
            </a:r>
            <a:r>
              <a:rPr lang="ru-RU" sz="1400" b="1" dirty="0">
                <a:latin typeface="Times New Roman" panose="02020603050405020304" pitchFamily="18" charset="0"/>
                <a:ea typeface="Calibri" panose="020F0502020204030204" pitchFamily="34" charset="0"/>
                <a:cs typeface="Times New Roman" panose="02020603050405020304" pitchFamily="18" charset="0"/>
              </a:rPr>
              <a:t>К </a:t>
            </a:r>
            <a:r>
              <a:rPr lang="uk-UA" sz="1400" b="1" dirty="0">
                <a:effectLst/>
                <a:latin typeface="Times New Roman" panose="02020603050405020304" pitchFamily="18" charset="0"/>
                <a:ea typeface="Calibri" panose="020F0502020204030204" pitchFamily="34" charset="0"/>
                <a:cs typeface="Times New Roman" panose="02020603050405020304" pitchFamily="18" charset="0"/>
              </a:rPr>
              <a:t>ТП</a:t>
            </a:r>
            <a:r>
              <a:rPr lang="uk-UA" sz="1400" dirty="0">
                <a:effectLst/>
                <a:latin typeface="Times New Roman" panose="02020603050405020304" pitchFamily="18" charset="0"/>
                <a:ea typeface="Calibri" panose="020F0502020204030204" pitchFamily="34" charset="0"/>
                <a:cs typeface="Times New Roman" panose="02020603050405020304" pitchFamily="18" charset="0"/>
              </a:rPr>
              <a:t> у частині отримання даних реального часу.</a:t>
            </a:r>
          </a:p>
          <a:p>
            <a:pPr marL="342900" marR="90170" lvl="0" indent="-342900" algn="just">
              <a:lnSpc>
                <a:spcPct val="107000"/>
              </a:lnSpc>
              <a:spcAft>
                <a:spcPts val="800"/>
              </a:spcAft>
              <a:buFont typeface="+mj-lt"/>
              <a:buAutoNum type="arabicPeriod"/>
            </a:pPr>
            <a:r>
              <a:rPr lang="uk-UA" sz="1400" dirty="0">
                <a:effectLst/>
                <a:latin typeface="Times New Roman" panose="02020603050405020304" pitchFamily="18" charset="0"/>
                <a:ea typeface="Calibri" panose="020F0502020204030204" pitchFamily="34" charset="0"/>
                <a:cs typeface="Times New Roman" panose="02020603050405020304" pitchFamily="18" charset="0"/>
              </a:rPr>
              <a:t>Немає можливості розрахувати основні показники ефективності щодо: роботи обладнання, споживання енергоресурсів, даних реального часу, якості продукції.</a:t>
            </a:r>
          </a:p>
          <a:p>
            <a:pPr marL="342900" marR="90170" lvl="0" indent="-342900" algn="just">
              <a:lnSpc>
                <a:spcPct val="107000"/>
              </a:lnSpc>
              <a:spcAft>
                <a:spcPts val="800"/>
              </a:spcAft>
              <a:buFont typeface="+mj-lt"/>
              <a:buAutoNum type="arabicPeriod"/>
            </a:pPr>
            <a:r>
              <a:rPr lang="uk-UA" sz="1400" dirty="0">
                <a:effectLst/>
                <a:latin typeface="Times New Roman" panose="02020603050405020304" pitchFamily="18" charset="0"/>
                <a:ea typeface="Calibri" panose="020F0502020204030204" pitchFamily="34" charset="0"/>
                <a:cs typeface="Times New Roman" panose="02020603050405020304" pitchFamily="18" charset="0"/>
              </a:rPr>
              <a:t>На промисловому підприємстві встановлено величезну кількість різнорідних систем, між якими здійснюється обмін даними і які між собою не інтегруються.</a:t>
            </a:r>
          </a:p>
          <a:p>
            <a:pPr marL="342900" marR="90170" lvl="0" indent="-342900" algn="just">
              <a:lnSpc>
                <a:spcPct val="107000"/>
              </a:lnSpc>
              <a:spcAft>
                <a:spcPts val="800"/>
              </a:spcAft>
              <a:buFont typeface="+mj-lt"/>
              <a:buAutoNum type="arabicPeriod"/>
            </a:pPr>
            <a:r>
              <a:rPr lang="uk-UA" sz="1400" dirty="0">
                <a:effectLst/>
                <a:latin typeface="Times New Roman" panose="02020603050405020304" pitchFamily="18" charset="0"/>
                <a:ea typeface="Calibri" panose="020F0502020204030204" pitchFamily="34" charset="0"/>
                <a:cs typeface="Times New Roman" panose="02020603050405020304" pitchFamily="18" charset="0"/>
              </a:rPr>
              <a:t>До системи не підключена частина джерел даних, як наслідок, втрачається критично важлива для підприємства інформація.</a:t>
            </a:r>
          </a:p>
          <a:p>
            <a:pPr marL="342900" marR="90170" lvl="0" indent="-342900" algn="just">
              <a:lnSpc>
                <a:spcPct val="107000"/>
              </a:lnSpc>
              <a:spcAft>
                <a:spcPts val="800"/>
              </a:spcAft>
              <a:buFont typeface="+mj-lt"/>
              <a:buAutoNum type="arabicPeriod"/>
            </a:pPr>
            <a:r>
              <a:rPr lang="uk-UA" sz="1400" dirty="0">
                <a:effectLst/>
                <a:latin typeface="Times New Roman" panose="02020603050405020304" pitchFamily="18" charset="0"/>
                <a:ea typeface="Calibri" panose="020F0502020204030204" pitchFamily="34" charset="0"/>
                <a:cs typeface="Times New Roman" panose="02020603050405020304" pitchFamily="18" charset="0"/>
              </a:rPr>
              <a:t>Під час підготовки звітності підприємства може виникнути людський чинник, коли вона готується вручну, що своєю чергою, може породжувати сумніви щодо її достовірності.</a:t>
            </a:r>
          </a:p>
          <a:p>
            <a:pPr marL="342900" marR="90170" lvl="0" indent="-342900" algn="just">
              <a:lnSpc>
                <a:spcPct val="107000"/>
              </a:lnSpc>
              <a:spcAft>
                <a:spcPts val="800"/>
              </a:spcAft>
              <a:buFont typeface="+mj-lt"/>
              <a:buAutoNum type="arabicPeriod"/>
            </a:pPr>
            <a:r>
              <a:rPr lang="uk-UA" sz="1400" dirty="0">
                <a:effectLst/>
                <a:latin typeface="Times New Roman" panose="02020603050405020304" pitchFamily="18" charset="0"/>
                <a:ea typeface="Calibri" panose="020F0502020204030204" pitchFamily="34" charset="0"/>
                <a:cs typeface="Times New Roman" panose="02020603050405020304" pitchFamily="18" charset="0"/>
              </a:rPr>
              <a:t>Основну частину свого часу персонал витрачає не так на аналіз інформації, як на її збір.</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R="90170" algn="just">
              <a:lnSpc>
                <a:spcPct val="107000"/>
              </a:lnSpc>
              <a:spcAft>
                <a:spcPts val="800"/>
              </a:spcAft>
            </a:pPr>
            <a:r>
              <a:rPr lang="uk-UA" sz="1400" dirty="0">
                <a:effectLst/>
                <a:latin typeface="Times New Roman" panose="02020603050405020304" pitchFamily="18" charset="0"/>
                <a:ea typeface="Calibri" panose="020F0502020204030204" pitchFamily="34" charset="0"/>
                <a:cs typeface="Times New Roman" panose="02020603050405020304" pitchFamily="18" charset="0"/>
              </a:rPr>
              <a:t>Як правило, всі ці прогалини в роботі підприємства здатна  компенсувати так звана </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MES</a:t>
            </a:r>
            <a:r>
              <a:rPr lang="uk-UA" sz="1400" dirty="0">
                <a:effectLst/>
                <a:latin typeface="Times New Roman" panose="02020603050405020304" pitchFamily="18" charset="0"/>
                <a:ea typeface="Calibri" panose="020F0502020204030204" pitchFamily="34" charset="0"/>
                <a:cs typeface="Times New Roman" panose="02020603050405020304" pitchFamily="18" charset="0"/>
              </a:rPr>
              <a:t>  (від англійського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manufacturing execution system</a:t>
            </a:r>
            <a:r>
              <a:rPr lang="uk-UA" sz="1400" dirty="0">
                <a:effectLst/>
                <a:latin typeface="Times New Roman" panose="02020603050405020304" pitchFamily="18" charset="0"/>
                <a:ea typeface="Calibri" panose="020F0502020204030204" pitchFamily="34" charset="0"/>
                <a:cs typeface="Times New Roman" panose="02020603050405020304" pitchFamily="18" charset="0"/>
              </a:rPr>
              <a:t>) система – комплексна система оперативного управління виробництвом. </a:t>
            </a:r>
          </a:p>
          <a:p>
            <a:pPr marR="90170" lvl="0" algn="just">
              <a:lnSpc>
                <a:spcPct val="107000"/>
              </a:lnSpc>
              <a:spcAft>
                <a:spcPts val="800"/>
              </a:spcAft>
            </a:pP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uk-UA" dirty="0"/>
          </a:p>
        </p:txBody>
      </p:sp>
      <p:pic>
        <p:nvPicPr>
          <p:cNvPr id="11" name="Рисунок 10" descr="Зображення, що містить символ, знімок екрана, зелений, Графіка&#10;&#10;Автоматично згенерований опис">
            <a:extLst>
              <a:ext uri="{FF2B5EF4-FFF2-40B4-BE49-F238E27FC236}">
                <a16:creationId xmlns:a16="http://schemas.microsoft.com/office/drawing/2014/main" id="{E07CD0AD-645C-2660-BC6B-06CDDD92DF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5973" y="1483360"/>
            <a:ext cx="4186555" cy="3891280"/>
          </a:xfrm>
          <a:prstGeom prst="rect">
            <a:avLst/>
          </a:prstGeom>
          <a:noFill/>
          <a:ln>
            <a:noFill/>
          </a:ln>
        </p:spPr>
      </p:pic>
      <p:cxnSp>
        <p:nvCxnSpPr>
          <p:cNvPr id="24" name="Пряма сполучна лінія 23">
            <a:extLst>
              <a:ext uri="{FF2B5EF4-FFF2-40B4-BE49-F238E27FC236}">
                <a16:creationId xmlns:a16="http://schemas.microsoft.com/office/drawing/2014/main" id="{FAE77C76-ACDE-7639-F5EA-0C9D46DE29FD}"/>
              </a:ext>
            </a:extLst>
          </p:cNvPr>
          <p:cNvCxnSpPr>
            <a:cxnSpLocks/>
            <a:endCxn id="14" idx="5"/>
          </p:cNvCxnSpPr>
          <p:nvPr/>
        </p:nvCxnSpPr>
        <p:spPr>
          <a:xfrm>
            <a:off x="1264666" y="1624519"/>
            <a:ext cx="3987117" cy="3729684"/>
          </a:xfrm>
          <a:prstGeom prst="line">
            <a:avLst/>
          </a:prstGeom>
          <a:ln w="381000">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Овал 13">
            <a:extLst>
              <a:ext uri="{FF2B5EF4-FFF2-40B4-BE49-F238E27FC236}">
                <a16:creationId xmlns:a16="http://schemas.microsoft.com/office/drawing/2014/main" id="{920F4D2D-1B51-695F-B21C-D56808D935E1}"/>
              </a:ext>
            </a:extLst>
          </p:cNvPr>
          <p:cNvSpPr/>
          <p:nvPr/>
        </p:nvSpPr>
        <p:spPr>
          <a:xfrm>
            <a:off x="422340" y="857756"/>
            <a:ext cx="5658045" cy="5267915"/>
          </a:xfrm>
          <a:prstGeom prst="ellipse">
            <a:avLst/>
          </a:prstGeom>
          <a:noFill/>
          <a:ln w="3810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8" name="TextBox 27">
            <a:extLst>
              <a:ext uri="{FF2B5EF4-FFF2-40B4-BE49-F238E27FC236}">
                <a16:creationId xmlns:a16="http://schemas.microsoft.com/office/drawing/2014/main" id="{A4873CAF-BF2C-543F-D5ED-CDB23D49209B}"/>
              </a:ext>
            </a:extLst>
          </p:cNvPr>
          <p:cNvSpPr txBox="1"/>
          <p:nvPr/>
        </p:nvSpPr>
        <p:spPr>
          <a:xfrm>
            <a:off x="194553" y="116732"/>
            <a:ext cx="5885832" cy="677108"/>
          </a:xfrm>
          <a:prstGeom prst="rect">
            <a:avLst/>
          </a:prstGeom>
          <a:noFill/>
        </p:spPr>
        <p:txBody>
          <a:bodyPr wrap="square" rtlCol="0">
            <a:spAutoFit/>
          </a:bodyPr>
          <a:lstStyle/>
          <a:p>
            <a:r>
              <a:rPr lang="uk-UA" sz="2000" b="1" dirty="0">
                <a:effectLst/>
                <a:latin typeface="Times New Roman" panose="02020603050405020304" pitchFamily="18" charset="0"/>
                <a:ea typeface="Calibri" panose="020F0502020204030204" pitchFamily="34" charset="0"/>
                <a:cs typeface="Times New Roman" panose="02020603050405020304" pitchFamily="18" charset="0"/>
              </a:rPr>
              <a:t>Передумови для створення комплексної системи</a:t>
            </a: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uk-UA" sz="20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uk-UA" dirty="0"/>
          </a:p>
        </p:txBody>
      </p:sp>
    </p:spTree>
    <p:extLst>
      <p:ext uri="{BB962C8B-B14F-4D97-AF65-F5344CB8AC3E}">
        <p14:creationId xmlns:p14="http://schemas.microsoft.com/office/powerpoint/2010/main" val="116669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 calcmode="lin" valueType="num">
                                      <p:cBhvr additive="base">
                                        <p:cTn id="43"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anim calcmode="lin" valueType="num">
                                      <p:cBhvr additive="base">
                                        <p:cTn id="49"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xEl>
                                              <p:pRg st="8" end="8"/>
                                            </p:txEl>
                                          </p:spTgt>
                                        </p:tgtEl>
                                        <p:attrNameLst>
                                          <p:attrName>style.visibility</p:attrName>
                                        </p:attrNameLst>
                                      </p:cBhvr>
                                      <p:to>
                                        <p:strVal val="visible"/>
                                      </p:to>
                                    </p:set>
                                    <p:anim calcmode="lin" valueType="num">
                                      <p:cBhvr additive="base">
                                        <p:cTn id="55"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95B8A6-1568-FC16-0FAA-D79A3243A0A8}"/>
              </a:ext>
            </a:extLst>
          </p:cNvPr>
          <p:cNvSpPr txBox="1"/>
          <p:nvPr/>
        </p:nvSpPr>
        <p:spPr>
          <a:xfrm>
            <a:off x="371862" y="94913"/>
            <a:ext cx="6148344" cy="6340197"/>
          </a:xfrm>
          <a:prstGeom prst="rect">
            <a:avLst/>
          </a:prstGeom>
          <a:noFill/>
        </p:spPr>
        <p:txBody>
          <a:bodyPr wrap="square">
            <a:spAutoFit/>
          </a:bodyPr>
          <a:lstStyle/>
          <a:p>
            <a:pPr marR="90170" algn="just"/>
            <a:r>
              <a:rPr lang="ru-RU" sz="1400" b="1" dirty="0" err="1">
                <a:effectLst/>
                <a:latin typeface="Times New Roman" panose="02020603050405020304" pitchFamily="18" charset="0"/>
                <a:ea typeface="Times New Roman" panose="02020603050405020304" pitchFamily="18" charset="0"/>
              </a:rPr>
              <a:t>Ефективність</a:t>
            </a:r>
            <a:r>
              <a:rPr lang="ru-RU" sz="1400" b="1" dirty="0">
                <a:effectLst/>
                <a:latin typeface="Times New Roman" panose="02020603050405020304" pitchFamily="18" charset="0"/>
                <a:ea typeface="Times New Roman" panose="02020603050405020304" pitchFamily="18" charset="0"/>
              </a:rPr>
              <a:t> </a:t>
            </a:r>
            <a:r>
              <a:rPr lang="ru-RU" sz="1400" b="1" dirty="0" err="1">
                <a:effectLst/>
                <a:latin typeface="Times New Roman" panose="02020603050405020304" pitchFamily="18" charset="0"/>
                <a:ea typeface="Times New Roman" panose="02020603050405020304" pitchFamily="18" charset="0"/>
              </a:rPr>
              <a:t>розподілу</a:t>
            </a:r>
            <a:endParaRPr lang="uk-UA" sz="1400" dirty="0">
              <a:effectLst/>
              <a:latin typeface="Times New Roman" panose="02020603050405020304" pitchFamily="18" charset="0"/>
              <a:ea typeface="Times New Roman" panose="02020603050405020304" pitchFamily="18" charset="0"/>
            </a:endParaRPr>
          </a:p>
          <a:p>
            <a:pPr marR="90170" algn="just"/>
            <a:r>
              <a:rPr lang="ru-RU" sz="1400" dirty="0" err="1">
                <a:effectLst/>
                <a:latin typeface="Times New Roman" panose="02020603050405020304" pitchFamily="18" charset="0"/>
                <a:ea typeface="Times New Roman" panose="02020603050405020304" pitchFamily="18" charset="0"/>
              </a:rPr>
              <a:t>Співвідношення</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між</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фактичним</a:t>
            </a:r>
            <a:r>
              <a:rPr lang="ru-RU" sz="1400" dirty="0">
                <a:effectLst/>
                <a:latin typeface="Times New Roman" panose="02020603050405020304" pitchFamily="18" charset="0"/>
                <a:ea typeface="Times New Roman" panose="02020603050405020304" pitchFamily="18" charset="0"/>
              </a:rPr>
              <a:t> часом </a:t>
            </a:r>
            <a:r>
              <a:rPr lang="ru-RU" sz="1400" dirty="0" err="1">
                <a:effectLst/>
                <a:latin typeface="Times New Roman" panose="02020603050405020304" pitchFamily="18" charset="0"/>
                <a:ea typeface="Times New Roman" panose="02020603050405020304" pitchFamily="18" charset="0"/>
              </a:rPr>
              <a:t>розподілу</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робочої</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операції</a:t>
            </a:r>
            <a:r>
              <a:rPr lang="en-US"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виражається</a:t>
            </a:r>
            <a:r>
              <a:rPr lang="ru-RU" sz="1400" dirty="0">
                <a:effectLst/>
                <a:latin typeface="Times New Roman" panose="02020603050405020304" pitchFamily="18" charset="0"/>
                <a:ea typeface="Times New Roman" panose="02020603050405020304" pitchFamily="18" charset="0"/>
              </a:rPr>
              <a:t> через </a:t>
            </a:r>
            <a:r>
              <a:rPr lang="ru-RU" sz="1400" dirty="0" err="1">
                <a:effectLst/>
                <a:latin typeface="Times New Roman" panose="02020603050405020304" pitchFamily="18" charset="0"/>
                <a:ea typeface="Times New Roman" panose="02020603050405020304" pitchFamily="18" charset="0"/>
              </a:rPr>
              <a:t>фактичний</a:t>
            </a:r>
            <a:r>
              <a:rPr lang="ru-RU" sz="1400" dirty="0">
                <a:effectLst/>
                <a:latin typeface="Times New Roman" panose="02020603050405020304" pitchFamily="18" charset="0"/>
                <a:ea typeface="Times New Roman" panose="02020603050405020304" pitchFamily="18" charset="0"/>
              </a:rPr>
              <a:t> час </a:t>
            </a:r>
            <a:r>
              <a:rPr lang="ru-RU" sz="1400" dirty="0" err="1">
                <a:effectLst/>
                <a:latin typeface="Times New Roman" panose="02020603050405020304" pitchFamily="18" charset="0"/>
                <a:ea typeface="Times New Roman" panose="02020603050405020304" pitchFamily="18" charset="0"/>
              </a:rPr>
              <a:t>зайнятості</a:t>
            </a:r>
            <a:r>
              <a:rPr lang="ru-RU" sz="1400" dirty="0">
                <a:effectLst/>
                <a:latin typeface="Times New Roman" panose="02020603050405020304" pitchFamily="18" charset="0"/>
                <a:ea typeface="Times New Roman" panose="02020603050405020304" pitchFamily="18" charset="0"/>
              </a:rPr>
              <a:t> персоналу</a:t>
            </a:r>
            <a:r>
              <a:rPr lang="en-US" sz="1400" dirty="0">
                <a:effectLst/>
                <a:latin typeface="Times New Roman" panose="02020603050405020304" pitchFamily="18" charset="0"/>
                <a:ea typeface="Times New Roman" panose="02020603050405020304" pitchFamily="18" charset="0"/>
              </a:rPr>
              <a:t>) </a:t>
            </a:r>
            <a:r>
              <a:rPr lang="ru-RU" sz="1400" dirty="0">
                <a:effectLst/>
                <a:latin typeface="Times New Roman" panose="02020603050405020304" pitchFamily="18" charset="0"/>
                <a:ea typeface="Times New Roman" panose="02020603050405020304" pitchFamily="18" charset="0"/>
              </a:rPr>
              <a:t>і </a:t>
            </a:r>
            <a:r>
              <a:rPr lang="ru-RU" sz="1400" dirty="0" err="1">
                <a:effectLst/>
                <a:latin typeface="Times New Roman" panose="02020603050405020304" pitchFamily="18" charset="0"/>
                <a:ea typeface="Times New Roman" panose="02020603050405020304" pitchFamily="18" charset="0"/>
              </a:rPr>
              <a:t>плановим</a:t>
            </a:r>
            <a:r>
              <a:rPr lang="ru-RU" sz="1400" dirty="0">
                <a:effectLst/>
                <a:latin typeface="Times New Roman" panose="02020603050405020304" pitchFamily="18" charset="0"/>
                <a:ea typeface="Times New Roman" panose="02020603050405020304" pitchFamily="18" charset="0"/>
              </a:rPr>
              <a:t> часом </a:t>
            </a:r>
            <a:r>
              <a:rPr lang="ru-RU" sz="1400" dirty="0" err="1">
                <a:effectLst/>
                <a:latin typeface="Times New Roman" panose="02020603050405020304" pitchFamily="18" charset="0"/>
                <a:ea typeface="Times New Roman" panose="02020603050405020304" pitchFamily="18" charset="0"/>
              </a:rPr>
              <a:t>виконання</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робочої</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операції</a:t>
            </a:r>
            <a:r>
              <a:rPr lang="en-US"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що</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виражається</a:t>
            </a:r>
            <a:r>
              <a:rPr lang="ru-RU" sz="1400" dirty="0">
                <a:effectLst/>
                <a:latin typeface="Times New Roman" panose="02020603050405020304" pitchFamily="18" charset="0"/>
                <a:ea typeface="Times New Roman" panose="02020603050405020304" pitchFamily="18" charset="0"/>
              </a:rPr>
              <a:t> через </a:t>
            </a:r>
            <a:r>
              <a:rPr lang="ru-RU" sz="1400" dirty="0" err="1">
                <a:effectLst/>
                <a:latin typeface="Times New Roman" panose="02020603050405020304" pitchFamily="18" charset="0"/>
                <a:ea typeface="Times New Roman" panose="02020603050405020304" pitchFamily="18" charset="0"/>
              </a:rPr>
              <a:t>плановий</a:t>
            </a:r>
            <a:r>
              <a:rPr lang="ru-RU" sz="1400" dirty="0">
                <a:effectLst/>
                <a:latin typeface="Times New Roman" panose="02020603050405020304" pitchFamily="18" charset="0"/>
                <a:ea typeface="Times New Roman" panose="02020603050405020304" pitchFamily="18" charset="0"/>
              </a:rPr>
              <a:t> час </a:t>
            </a:r>
            <a:r>
              <a:rPr lang="ru-RU" sz="1400" dirty="0" err="1">
                <a:effectLst/>
                <a:latin typeface="Times New Roman" panose="02020603050405020304" pitchFamily="18" charset="0"/>
                <a:ea typeface="Times New Roman" panose="02020603050405020304" pitchFamily="18" charset="0"/>
              </a:rPr>
              <a:t>зайнятості</a:t>
            </a:r>
            <a:r>
              <a:rPr lang="ru-RU" sz="1400" dirty="0">
                <a:effectLst/>
                <a:latin typeface="Times New Roman" panose="02020603050405020304" pitchFamily="18" charset="0"/>
                <a:ea typeface="Times New Roman" panose="02020603050405020304" pitchFamily="18" charset="0"/>
              </a:rPr>
              <a:t> персоналу</a:t>
            </a:r>
            <a:r>
              <a:rPr lang="en-US" sz="1400" dirty="0">
                <a:effectLst/>
                <a:latin typeface="Times New Roman" panose="02020603050405020304" pitchFamily="18" charset="0"/>
                <a:ea typeface="Times New Roman" panose="02020603050405020304" pitchFamily="18" charset="0"/>
              </a:rPr>
              <a:t>.</a:t>
            </a:r>
            <a:endParaRPr lang="uk-UA" sz="1400" dirty="0">
              <a:effectLst/>
              <a:latin typeface="Times New Roman" panose="02020603050405020304" pitchFamily="18" charset="0"/>
              <a:ea typeface="Times New Roman" panose="02020603050405020304" pitchFamily="18" charset="0"/>
            </a:endParaRPr>
          </a:p>
          <a:p>
            <a:pPr marR="90170" algn="just"/>
            <a:r>
              <a:rPr lang="ru-RU" sz="1400" b="1" dirty="0" err="1">
                <a:effectLst/>
                <a:latin typeface="Times New Roman" panose="02020603050405020304" pitchFamily="18" charset="0"/>
                <a:ea typeface="Times New Roman" panose="02020603050405020304" pitchFamily="18" charset="0"/>
              </a:rPr>
              <a:t>Продуктивність</a:t>
            </a:r>
            <a:r>
              <a:rPr lang="ru-RU" sz="1400" b="1" dirty="0">
                <a:effectLst/>
                <a:latin typeface="Times New Roman" panose="02020603050405020304" pitchFamily="18" charset="0"/>
                <a:ea typeface="Times New Roman" panose="02020603050405020304" pitchFamily="18" charset="0"/>
              </a:rPr>
              <a:t> </a:t>
            </a:r>
            <a:r>
              <a:rPr lang="ru-RU" sz="1400" b="1" dirty="0" err="1">
                <a:effectLst/>
                <a:latin typeface="Times New Roman" panose="02020603050405020304" pitchFamily="18" charset="0"/>
                <a:ea typeface="Times New Roman" panose="02020603050405020304" pitchFamily="18" charset="0"/>
              </a:rPr>
              <a:t>працівника</a:t>
            </a:r>
            <a:endParaRPr lang="uk-UA" sz="1400" dirty="0">
              <a:effectLst/>
              <a:latin typeface="Times New Roman" panose="02020603050405020304" pitchFamily="18" charset="0"/>
              <a:ea typeface="Times New Roman" panose="02020603050405020304" pitchFamily="18" charset="0"/>
            </a:endParaRPr>
          </a:p>
          <a:p>
            <a:pPr marR="90170" algn="just"/>
            <a:r>
              <a:rPr lang="ru-RU" sz="1400" dirty="0" err="1">
                <a:effectLst/>
                <a:latin typeface="Times New Roman" panose="02020603050405020304" pitchFamily="18" charset="0"/>
                <a:ea typeface="Times New Roman" panose="02020603050405020304" pitchFamily="18" charset="0"/>
              </a:rPr>
              <a:t>Характеризує</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взаємозв'язок</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між</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фактичним</a:t>
            </a:r>
            <a:r>
              <a:rPr lang="ru-RU" sz="1400" dirty="0">
                <a:effectLst/>
                <a:latin typeface="Times New Roman" panose="02020603050405020304" pitchFamily="18" charset="0"/>
                <a:ea typeface="Times New Roman" panose="02020603050405020304" pitchFamily="18" charset="0"/>
              </a:rPr>
              <a:t> часом </a:t>
            </a:r>
            <a:r>
              <a:rPr lang="ru-RU" sz="1400" dirty="0" err="1">
                <a:effectLst/>
                <a:latin typeface="Times New Roman" panose="02020603050405020304" pitchFamily="18" charset="0"/>
                <a:ea typeface="Times New Roman" panose="02020603050405020304" pitchFamily="18" charset="0"/>
              </a:rPr>
              <a:t>роботи</a:t>
            </a:r>
            <a:r>
              <a:rPr lang="ru-RU" sz="1400" dirty="0">
                <a:effectLst/>
                <a:latin typeface="Times New Roman" panose="02020603050405020304" pitchFamily="18" charset="0"/>
                <a:ea typeface="Times New Roman" panose="02020603050405020304" pitchFamily="18" charset="0"/>
              </a:rPr>
              <a:t> персоналу, </a:t>
            </a:r>
            <a:r>
              <a:rPr lang="ru-RU" sz="1400" dirty="0" err="1">
                <a:effectLst/>
                <a:latin typeface="Times New Roman" panose="02020603050405020304" pitchFamily="18" charset="0"/>
                <a:ea typeface="Times New Roman" panose="02020603050405020304" pitchFamily="18" charset="0"/>
              </a:rPr>
              <a:t>пов'язаним</a:t>
            </a:r>
            <a:r>
              <a:rPr lang="ru-RU" sz="1400" dirty="0">
                <a:effectLst/>
                <a:latin typeface="Times New Roman" panose="02020603050405020304" pitchFamily="18" charset="0"/>
                <a:ea typeface="Times New Roman" panose="02020603050405020304" pitchFamily="18" charset="0"/>
              </a:rPr>
              <a:t> з </a:t>
            </a:r>
            <a:r>
              <a:rPr lang="ru-RU" sz="1400" dirty="0" err="1">
                <a:effectLst/>
                <a:latin typeface="Times New Roman" panose="02020603050405020304" pitchFamily="18" charset="0"/>
                <a:ea typeface="Times New Roman" panose="02020603050405020304" pitchFamily="18" charset="0"/>
              </a:rPr>
              <a:t>виробничими</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замовленнями</a:t>
            </a:r>
            <a:r>
              <a:rPr lang="ru-RU" sz="1400" dirty="0">
                <a:effectLst/>
                <a:latin typeface="Times New Roman" panose="02020603050405020304" pitchFamily="18" charset="0"/>
                <a:ea typeface="Times New Roman" panose="02020603050405020304" pitchFamily="18" charset="0"/>
              </a:rPr>
              <a:t>, та </a:t>
            </a:r>
            <a:r>
              <a:rPr lang="ru-RU" sz="1400" dirty="0" err="1">
                <a:effectLst/>
                <a:latin typeface="Times New Roman" panose="02020603050405020304" pitchFamily="18" charset="0"/>
                <a:ea typeface="Times New Roman" panose="02020603050405020304" pitchFamily="18" charset="0"/>
              </a:rPr>
              <a:t>фактичним</a:t>
            </a:r>
            <a:r>
              <a:rPr lang="ru-RU" sz="1400" dirty="0">
                <a:effectLst/>
                <a:latin typeface="Times New Roman" panose="02020603050405020304" pitchFamily="18" charset="0"/>
                <a:ea typeface="Times New Roman" panose="02020603050405020304" pitchFamily="18" charset="0"/>
              </a:rPr>
              <a:t> часом </a:t>
            </a:r>
            <a:r>
              <a:rPr lang="ru-RU" sz="1400" dirty="0" err="1">
                <a:effectLst/>
                <a:latin typeface="Times New Roman" panose="02020603050405020304" pitchFamily="18" charset="0"/>
                <a:ea typeface="Times New Roman" panose="02020603050405020304" pitchFamily="18" charset="0"/>
              </a:rPr>
              <a:t>знаходження</a:t>
            </a:r>
            <a:r>
              <a:rPr lang="ru-RU" sz="1400" dirty="0">
                <a:effectLst/>
                <a:latin typeface="Times New Roman" panose="02020603050405020304" pitchFamily="18" charset="0"/>
                <a:ea typeface="Times New Roman" panose="02020603050405020304" pitchFamily="18" charset="0"/>
              </a:rPr>
              <a:t> персоналу на </a:t>
            </a:r>
            <a:r>
              <a:rPr lang="ru-RU" sz="1400" dirty="0" err="1">
                <a:effectLst/>
                <a:latin typeface="Times New Roman" panose="02020603050405020304" pitchFamily="18" charset="0"/>
                <a:ea typeface="Times New Roman" panose="02020603050405020304" pitchFamily="18" charset="0"/>
              </a:rPr>
              <a:t>робочому</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місці</a:t>
            </a:r>
            <a:endParaRPr lang="uk-UA" sz="1400" dirty="0">
              <a:effectLst/>
              <a:latin typeface="Times New Roman" panose="02020603050405020304" pitchFamily="18" charset="0"/>
              <a:ea typeface="Times New Roman" panose="02020603050405020304" pitchFamily="18" charset="0"/>
            </a:endParaRPr>
          </a:p>
          <a:p>
            <a:pPr marR="90170" algn="just"/>
            <a:r>
              <a:rPr lang="ru-RU" sz="1400" b="1" dirty="0" err="1">
                <a:effectLst/>
                <a:latin typeface="Times New Roman" panose="02020603050405020304" pitchFamily="18" charset="0"/>
                <a:ea typeface="Times New Roman" panose="02020603050405020304" pitchFamily="18" charset="0"/>
              </a:rPr>
              <a:t>Повне</a:t>
            </a:r>
            <a:r>
              <a:rPr lang="ru-RU" sz="1400" b="1" dirty="0">
                <a:effectLst/>
                <a:latin typeface="Times New Roman" panose="02020603050405020304" pitchFamily="18" charset="0"/>
                <a:ea typeface="Times New Roman" panose="02020603050405020304" pitchFamily="18" charset="0"/>
              </a:rPr>
              <a:t> </a:t>
            </a:r>
            <a:r>
              <a:rPr lang="ru-RU" sz="1400" b="1" dirty="0" err="1">
                <a:effectLst/>
                <a:latin typeface="Times New Roman" panose="02020603050405020304" pitchFamily="18" charset="0"/>
                <a:ea typeface="Times New Roman" panose="02020603050405020304" pitchFamily="18" charset="0"/>
              </a:rPr>
              <a:t>енергоспоживання</a:t>
            </a:r>
            <a:endParaRPr lang="uk-UA" sz="1400" dirty="0">
              <a:effectLst/>
              <a:latin typeface="Times New Roman" panose="02020603050405020304" pitchFamily="18" charset="0"/>
              <a:ea typeface="Times New Roman" panose="02020603050405020304" pitchFamily="18" charset="0"/>
            </a:endParaRPr>
          </a:p>
          <a:p>
            <a:pPr marR="90170" algn="just"/>
            <a:r>
              <a:rPr lang="ru-RU" sz="1400" dirty="0" err="1">
                <a:effectLst/>
                <a:latin typeface="Times New Roman" panose="02020603050405020304" pitchFamily="18" charset="0"/>
                <a:ea typeface="Times New Roman" panose="02020603050405020304" pitchFamily="18" charset="0"/>
              </a:rPr>
              <a:t>Співвідношення</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між</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усією</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спожитою</a:t>
            </a:r>
            <a:r>
              <a:rPr lang="ru-RU" sz="1400" dirty="0">
                <a:effectLst/>
                <a:latin typeface="Times New Roman" panose="02020603050405020304" pitchFamily="18" charset="0"/>
                <a:ea typeface="Times New Roman" panose="02020603050405020304" pitchFamily="18" charset="0"/>
              </a:rPr>
              <a:t> у </a:t>
            </a:r>
            <a:r>
              <a:rPr lang="ru-RU" sz="1400" dirty="0" err="1">
                <a:effectLst/>
                <a:latin typeface="Times New Roman" panose="02020603050405020304" pitchFamily="18" charset="0"/>
                <a:ea typeface="Times New Roman" panose="02020603050405020304" pitchFamily="18" charset="0"/>
              </a:rPr>
              <a:t>виробничому</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циклі</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енергією</a:t>
            </a:r>
            <a:r>
              <a:rPr lang="ru-RU" sz="1400" dirty="0">
                <a:effectLst/>
                <a:latin typeface="Times New Roman" panose="02020603050405020304" pitchFamily="18" charset="0"/>
                <a:ea typeface="Times New Roman" panose="02020603050405020304" pitchFamily="18" charset="0"/>
              </a:rPr>
              <a:t> та </a:t>
            </a:r>
            <a:r>
              <a:rPr lang="ru-RU" sz="1400" dirty="0" err="1">
                <a:effectLst/>
                <a:latin typeface="Times New Roman" panose="02020603050405020304" pitchFamily="18" charset="0"/>
                <a:ea typeface="Times New Roman" panose="02020603050405020304" pitchFamily="18" charset="0"/>
              </a:rPr>
              <a:t>обсягом</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виробленої</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продукції</a:t>
            </a:r>
            <a:endParaRPr lang="uk-UA" sz="1400" dirty="0">
              <a:effectLst/>
              <a:latin typeface="Times New Roman" panose="02020603050405020304" pitchFamily="18" charset="0"/>
              <a:ea typeface="Times New Roman" panose="02020603050405020304" pitchFamily="18" charset="0"/>
            </a:endParaRPr>
          </a:p>
          <a:p>
            <a:pPr marR="90170" algn="just"/>
            <a:r>
              <a:rPr lang="ru-RU" sz="1400" b="1" dirty="0" err="1">
                <a:effectLst/>
                <a:latin typeface="Times New Roman" panose="02020603050405020304" pitchFamily="18" charset="0"/>
                <a:ea typeface="Times New Roman" panose="02020603050405020304" pitchFamily="18" charset="0"/>
              </a:rPr>
              <a:t>Питомі</a:t>
            </a:r>
            <a:r>
              <a:rPr lang="ru-RU" sz="1400" b="1" dirty="0">
                <a:effectLst/>
                <a:latin typeface="Times New Roman" panose="02020603050405020304" pitchFamily="18" charset="0"/>
                <a:ea typeface="Times New Roman" panose="02020603050405020304" pitchFamily="18" charset="0"/>
              </a:rPr>
              <a:t> </a:t>
            </a:r>
            <a:r>
              <a:rPr lang="ru-RU" sz="1400" b="1" dirty="0" err="1">
                <a:effectLst/>
                <a:latin typeface="Times New Roman" panose="02020603050405020304" pitchFamily="18" charset="0"/>
                <a:ea typeface="Times New Roman" panose="02020603050405020304" pitchFamily="18" charset="0"/>
              </a:rPr>
              <a:t>показники</a:t>
            </a:r>
            <a:r>
              <a:rPr lang="ru-RU" sz="1400" b="1" dirty="0">
                <a:effectLst/>
                <a:latin typeface="Times New Roman" panose="02020603050405020304" pitchFamily="18" charset="0"/>
                <a:ea typeface="Times New Roman" panose="02020603050405020304" pitchFamily="18" charset="0"/>
              </a:rPr>
              <a:t> </a:t>
            </a:r>
            <a:r>
              <a:rPr lang="ru-RU" sz="1400" b="1" dirty="0" err="1">
                <a:effectLst/>
                <a:latin typeface="Times New Roman" panose="02020603050405020304" pitchFamily="18" charset="0"/>
                <a:ea typeface="Times New Roman" panose="02020603050405020304" pitchFamily="18" charset="0"/>
              </a:rPr>
              <a:t>енергоспоживання</a:t>
            </a:r>
            <a:endParaRPr lang="uk-UA" sz="1400" dirty="0">
              <a:effectLst/>
              <a:latin typeface="Times New Roman" panose="02020603050405020304" pitchFamily="18" charset="0"/>
              <a:ea typeface="Times New Roman" panose="02020603050405020304" pitchFamily="18" charset="0"/>
            </a:endParaRPr>
          </a:p>
          <a:p>
            <a:pPr marR="90170" algn="just"/>
            <a:r>
              <a:rPr lang="ru-RU" sz="1400" dirty="0" err="1">
                <a:effectLst/>
                <a:latin typeface="Times New Roman" panose="02020603050405020304" pitchFamily="18" charset="0"/>
                <a:ea typeface="Times New Roman" panose="02020603050405020304" pitchFamily="18" charset="0"/>
              </a:rPr>
              <a:t>Співвідношення</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між</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енергоресурсами</a:t>
            </a:r>
            <a:r>
              <a:rPr lang="ru-RU" sz="1400" dirty="0">
                <a:effectLst/>
                <a:latin typeface="Times New Roman" panose="02020603050405020304" pitchFamily="18" charset="0"/>
                <a:ea typeface="Times New Roman" panose="02020603050405020304" pitchFamily="18" charset="0"/>
              </a:rPr>
              <a:t> по кожному виду та </a:t>
            </a:r>
            <a:r>
              <a:rPr lang="ru-RU" sz="1400" dirty="0" err="1">
                <a:effectLst/>
                <a:latin typeface="Times New Roman" panose="02020603050405020304" pitchFamily="18" charset="0"/>
                <a:ea typeface="Times New Roman" panose="02020603050405020304" pitchFamily="18" charset="0"/>
              </a:rPr>
              <a:t>обсягом</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виробленої</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продукції</a:t>
            </a:r>
            <a:endParaRPr lang="uk-UA" sz="1400" dirty="0">
              <a:effectLst/>
              <a:latin typeface="Times New Roman" panose="02020603050405020304" pitchFamily="18" charset="0"/>
              <a:ea typeface="Times New Roman" panose="02020603050405020304" pitchFamily="18" charset="0"/>
            </a:endParaRPr>
          </a:p>
          <a:p>
            <a:pPr marR="90170" algn="just"/>
            <a:r>
              <a:rPr lang="ru-RU" sz="1400" b="1" dirty="0" err="1">
                <a:effectLst/>
                <a:latin typeface="Times New Roman" panose="02020603050405020304" pitchFamily="18" charset="0"/>
                <a:ea typeface="Times New Roman" panose="02020603050405020304" pitchFamily="18" charset="0"/>
              </a:rPr>
              <a:t>Коефіцієнт</a:t>
            </a:r>
            <a:r>
              <a:rPr lang="ru-RU" sz="1400" b="1" dirty="0">
                <a:effectLst/>
                <a:latin typeface="Times New Roman" panose="02020603050405020304" pitchFamily="18" charset="0"/>
                <a:ea typeface="Times New Roman" panose="02020603050405020304" pitchFamily="18" charset="0"/>
              </a:rPr>
              <a:t> </a:t>
            </a:r>
            <a:r>
              <a:rPr lang="ru-RU" sz="1400" b="1" dirty="0" err="1">
                <a:effectLst/>
                <a:latin typeface="Times New Roman" panose="02020603050405020304" pitchFamily="18" charset="0"/>
                <a:ea typeface="Times New Roman" panose="02020603050405020304" pitchFamily="18" charset="0"/>
              </a:rPr>
              <a:t>виробничих</a:t>
            </a:r>
            <a:r>
              <a:rPr lang="ru-RU" sz="1400" b="1" dirty="0">
                <a:effectLst/>
                <a:latin typeface="Times New Roman" panose="02020603050405020304" pitchFamily="18" charset="0"/>
                <a:ea typeface="Times New Roman" panose="02020603050405020304" pitchFamily="18" charset="0"/>
              </a:rPr>
              <a:t> </a:t>
            </a:r>
            <a:r>
              <a:rPr lang="ru-RU" sz="1400" b="1" dirty="0" err="1">
                <a:effectLst/>
                <a:latin typeface="Times New Roman" panose="02020603050405020304" pitchFamily="18" charset="0"/>
                <a:ea typeface="Times New Roman" panose="02020603050405020304" pitchFamily="18" charset="0"/>
              </a:rPr>
              <a:t>втрат</a:t>
            </a:r>
            <a:endParaRPr lang="uk-UA" sz="1400" dirty="0">
              <a:effectLst/>
              <a:latin typeface="Times New Roman" panose="02020603050405020304" pitchFamily="18" charset="0"/>
              <a:ea typeface="Times New Roman" panose="02020603050405020304" pitchFamily="18" charset="0"/>
            </a:endParaRPr>
          </a:p>
          <a:p>
            <a:pPr marR="90170" algn="just"/>
            <a:r>
              <a:rPr lang="ru-RU" sz="1400" dirty="0" err="1">
                <a:effectLst/>
                <a:latin typeface="Times New Roman" panose="02020603050405020304" pitchFamily="18" charset="0"/>
                <a:ea typeface="Times New Roman" panose="02020603050405020304" pitchFamily="18" charset="0"/>
              </a:rPr>
              <a:t>Співвідношення</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між</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обсягом</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втрат</a:t>
            </a:r>
            <a:r>
              <a:rPr lang="ru-RU" sz="1400" dirty="0">
                <a:effectLst/>
                <a:latin typeface="Times New Roman" panose="02020603050405020304" pitchFamily="18" charset="0"/>
                <a:ea typeface="Times New Roman" panose="02020603050405020304" pitchFamily="18" charset="0"/>
              </a:rPr>
              <a:t> у </a:t>
            </a:r>
            <a:r>
              <a:rPr lang="ru-RU" sz="1400" dirty="0" err="1">
                <a:effectLst/>
                <a:latin typeface="Times New Roman" panose="02020603050405020304" pitchFamily="18" charset="0"/>
                <a:ea typeface="Times New Roman" panose="02020603050405020304" pitchFamily="18" charset="0"/>
              </a:rPr>
              <a:t>процесі</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виробництва</a:t>
            </a:r>
            <a:r>
              <a:rPr lang="ru-RU" sz="1400" dirty="0">
                <a:effectLst/>
                <a:latin typeface="Times New Roman" panose="02020603050405020304" pitchFamily="18" charset="0"/>
                <a:ea typeface="Times New Roman" panose="02020603050405020304" pitchFamily="18" charset="0"/>
              </a:rPr>
              <a:t> та </a:t>
            </a:r>
            <a:r>
              <a:rPr lang="ru-RU" sz="1400" dirty="0" err="1">
                <a:effectLst/>
                <a:latin typeface="Times New Roman" panose="02020603050405020304" pitchFamily="18" charset="0"/>
                <a:ea typeface="Times New Roman" panose="02020603050405020304" pitchFamily="18" charset="0"/>
              </a:rPr>
              <a:t>обсягом</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використаних</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витратних</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матеріалів</a:t>
            </a:r>
            <a:endParaRPr lang="uk-UA" sz="1400" dirty="0">
              <a:effectLst/>
              <a:latin typeface="Times New Roman" panose="02020603050405020304" pitchFamily="18" charset="0"/>
              <a:ea typeface="Times New Roman" panose="02020603050405020304" pitchFamily="18" charset="0"/>
            </a:endParaRPr>
          </a:p>
          <a:p>
            <a:pPr marR="90170" algn="just"/>
            <a:r>
              <a:rPr lang="ru-RU" sz="1400" b="1" dirty="0" err="1">
                <a:effectLst/>
                <a:latin typeface="Times New Roman" panose="02020603050405020304" pitchFamily="18" charset="0"/>
                <a:ea typeface="Times New Roman" panose="02020603050405020304" pitchFamily="18" charset="0"/>
              </a:rPr>
              <a:t>Коефіцієнт</a:t>
            </a:r>
            <a:r>
              <a:rPr lang="ru-RU" sz="1400" b="1" dirty="0">
                <a:effectLst/>
                <a:latin typeface="Times New Roman" panose="02020603050405020304" pitchFamily="18" charset="0"/>
                <a:ea typeface="Times New Roman" panose="02020603050405020304" pitchFamily="18" charset="0"/>
              </a:rPr>
              <a:t> </a:t>
            </a:r>
            <a:r>
              <a:rPr lang="ru-RU" sz="1400" b="1" dirty="0" err="1">
                <a:effectLst/>
                <a:latin typeface="Times New Roman" panose="02020603050405020304" pitchFamily="18" charset="0"/>
                <a:ea typeface="Times New Roman" panose="02020603050405020304" pitchFamily="18" charset="0"/>
              </a:rPr>
              <a:t>завантаження</a:t>
            </a:r>
            <a:r>
              <a:rPr lang="ru-RU" sz="1400" b="1" dirty="0">
                <a:effectLst/>
                <a:latin typeface="Times New Roman" panose="02020603050405020304" pitchFamily="18" charset="0"/>
                <a:ea typeface="Times New Roman" panose="02020603050405020304" pitchFamily="18" charset="0"/>
              </a:rPr>
              <a:t> </a:t>
            </a:r>
            <a:r>
              <a:rPr lang="ru-RU" sz="1400" b="1" dirty="0" err="1">
                <a:effectLst/>
                <a:latin typeface="Times New Roman" panose="02020603050405020304" pitchFamily="18" charset="0"/>
                <a:ea typeface="Times New Roman" panose="02020603050405020304" pitchFamily="18" charset="0"/>
              </a:rPr>
              <a:t>обладнання</a:t>
            </a:r>
            <a:endParaRPr lang="uk-UA" sz="1400" dirty="0">
              <a:effectLst/>
              <a:latin typeface="Times New Roman" panose="02020603050405020304" pitchFamily="18" charset="0"/>
              <a:ea typeface="Times New Roman" panose="02020603050405020304" pitchFamily="18" charset="0"/>
            </a:endParaRPr>
          </a:p>
          <a:p>
            <a:pPr marR="90170" algn="just"/>
            <a:r>
              <a:rPr lang="ru-RU" sz="1400" dirty="0" err="1">
                <a:effectLst/>
                <a:latin typeface="Times New Roman" panose="02020603050405020304" pitchFamily="18" charset="0"/>
                <a:ea typeface="Times New Roman" panose="02020603050405020304" pitchFamily="18" charset="0"/>
              </a:rPr>
              <a:t>Враховує</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обсяг</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виробленої</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продукції</a:t>
            </a:r>
            <a:r>
              <a:rPr lang="ru-RU" sz="1400" dirty="0">
                <a:effectLst/>
                <a:latin typeface="Times New Roman" panose="02020603050405020304" pitchFamily="18" charset="0"/>
                <a:ea typeface="Times New Roman" panose="02020603050405020304" pitchFamily="18" charset="0"/>
              </a:rPr>
              <a:t> у </a:t>
            </a:r>
            <a:r>
              <a:rPr lang="ru-RU" sz="1400" dirty="0" err="1">
                <a:effectLst/>
                <a:latin typeface="Times New Roman" panose="02020603050405020304" pitchFamily="18" charset="0"/>
                <a:ea typeface="Times New Roman" panose="02020603050405020304" pitchFamily="18" charset="0"/>
              </a:rPr>
              <a:t>зв'язку</a:t>
            </a:r>
            <a:r>
              <a:rPr lang="ru-RU" sz="1400" dirty="0">
                <a:effectLst/>
                <a:latin typeface="Times New Roman" panose="02020603050405020304" pitchFamily="18" charset="0"/>
                <a:ea typeface="Times New Roman" panose="02020603050405020304" pitchFamily="18" charset="0"/>
              </a:rPr>
              <a:t> з </a:t>
            </a:r>
            <a:r>
              <a:rPr lang="ru-RU" sz="1400" dirty="0" err="1">
                <a:effectLst/>
                <a:latin typeface="Times New Roman" panose="02020603050405020304" pitchFamily="18" charset="0"/>
                <a:ea typeface="Times New Roman" panose="02020603050405020304" pitchFamily="18" charset="0"/>
              </a:rPr>
              <a:t>виробничою</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потужністю</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обладнання</a:t>
            </a:r>
            <a:r>
              <a:rPr lang="ru-RU" sz="1400" dirty="0">
                <a:effectLst/>
                <a:latin typeface="Times New Roman" panose="02020603050405020304" pitchFamily="18" charset="0"/>
                <a:ea typeface="Times New Roman" panose="02020603050405020304" pitchFamily="18" charset="0"/>
              </a:rPr>
              <a:t> – </a:t>
            </a:r>
            <a:r>
              <a:rPr lang="ru-RU" sz="1400" dirty="0" err="1">
                <a:effectLst/>
                <a:latin typeface="Times New Roman" panose="02020603050405020304" pitchFamily="18" charset="0"/>
                <a:ea typeface="Times New Roman" panose="02020603050405020304" pitchFamily="18" charset="0"/>
              </a:rPr>
              <a:t>номінальною</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чи</a:t>
            </a:r>
            <a:r>
              <a:rPr lang="ru-RU" sz="1400" dirty="0">
                <a:effectLst/>
                <a:latin typeface="Times New Roman" panose="02020603050405020304" pitchFamily="18" charset="0"/>
                <a:ea typeface="Times New Roman" panose="02020603050405020304" pitchFamily="18" charset="0"/>
              </a:rPr>
              <a:t> максимальною</a:t>
            </a:r>
            <a:endParaRPr lang="uk-UA" sz="1400" dirty="0">
              <a:effectLst/>
              <a:latin typeface="Times New Roman" panose="02020603050405020304" pitchFamily="18" charset="0"/>
              <a:ea typeface="Times New Roman" panose="02020603050405020304" pitchFamily="18" charset="0"/>
            </a:endParaRPr>
          </a:p>
          <a:p>
            <a:pPr marR="90170" algn="just"/>
            <a:r>
              <a:rPr lang="ru-RU" sz="1400" b="1" dirty="0" err="1">
                <a:effectLst/>
                <a:latin typeface="Times New Roman" panose="02020603050405020304" pitchFamily="18" charset="0"/>
                <a:ea typeface="Times New Roman" panose="02020603050405020304" pitchFamily="18" charset="0"/>
              </a:rPr>
              <a:t>Коефіцієнт</a:t>
            </a:r>
            <a:r>
              <a:rPr lang="ru-RU" sz="1400" b="1" dirty="0">
                <a:effectLst/>
                <a:latin typeface="Times New Roman" panose="02020603050405020304" pitchFamily="18" charset="0"/>
                <a:ea typeface="Times New Roman" panose="02020603050405020304" pitchFamily="18" charset="0"/>
              </a:rPr>
              <a:t> </a:t>
            </a:r>
            <a:r>
              <a:rPr lang="ru-RU" sz="1400" b="1" dirty="0" err="1">
                <a:effectLst/>
                <a:latin typeface="Times New Roman" panose="02020603050405020304" pitchFamily="18" charset="0"/>
                <a:ea typeface="Times New Roman" panose="02020603050405020304" pitchFamily="18" charset="0"/>
              </a:rPr>
              <a:t>позапланового</a:t>
            </a:r>
            <a:r>
              <a:rPr lang="ru-RU" sz="1400" b="1" dirty="0">
                <a:effectLst/>
                <a:latin typeface="Times New Roman" panose="02020603050405020304" pitchFamily="18" charset="0"/>
                <a:ea typeface="Times New Roman" panose="02020603050405020304" pitchFamily="18" charset="0"/>
              </a:rPr>
              <a:t> </a:t>
            </a:r>
            <a:r>
              <a:rPr lang="ru-RU" sz="1400" b="1" dirty="0" err="1">
                <a:effectLst/>
                <a:latin typeface="Times New Roman" panose="02020603050405020304" pitchFamily="18" charset="0"/>
                <a:ea typeface="Times New Roman" panose="02020603050405020304" pitchFamily="18" charset="0"/>
              </a:rPr>
              <a:t>технічного</a:t>
            </a:r>
            <a:r>
              <a:rPr lang="ru-RU" sz="1400" b="1" dirty="0">
                <a:effectLst/>
                <a:latin typeface="Times New Roman" panose="02020603050405020304" pitchFamily="18" charset="0"/>
                <a:ea typeface="Times New Roman" panose="02020603050405020304" pitchFamily="18" charset="0"/>
              </a:rPr>
              <a:t> </a:t>
            </a:r>
            <a:r>
              <a:rPr lang="ru-RU" sz="1400" b="1" dirty="0" err="1">
                <a:effectLst/>
                <a:latin typeface="Times New Roman" panose="02020603050405020304" pitchFamily="18" charset="0"/>
                <a:ea typeface="Times New Roman" panose="02020603050405020304" pitchFamily="18" charset="0"/>
              </a:rPr>
              <a:t>обслуговування</a:t>
            </a:r>
            <a:endParaRPr lang="uk-UA" sz="1400" dirty="0">
              <a:effectLst/>
              <a:latin typeface="Times New Roman" panose="02020603050405020304" pitchFamily="18" charset="0"/>
              <a:ea typeface="Times New Roman" panose="02020603050405020304" pitchFamily="18" charset="0"/>
            </a:endParaRPr>
          </a:p>
          <a:p>
            <a:pPr marR="90170" algn="just"/>
            <a:r>
              <a:rPr lang="ru-RU" sz="1400" dirty="0" err="1">
                <a:effectLst/>
                <a:latin typeface="Times New Roman" panose="02020603050405020304" pitchFamily="18" charset="0"/>
                <a:ea typeface="Times New Roman" panose="02020603050405020304" pitchFamily="18" charset="0"/>
              </a:rPr>
              <a:t>Враховує</a:t>
            </a:r>
            <a:r>
              <a:rPr lang="ru-RU" sz="1400" dirty="0">
                <a:effectLst/>
                <a:latin typeface="Times New Roman" panose="02020603050405020304" pitchFamily="18" charset="0"/>
                <a:ea typeface="Times New Roman" panose="02020603050405020304" pitchFamily="18" charset="0"/>
              </a:rPr>
              <a:t> час </a:t>
            </a:r>
            <a:r>
              <a:rPr lang="ru-RU" sz="1400" dirty="0" err="1">
                <a:effectLst/>
                <a:latin typeface="Times New Roman" panose="02020603050405020304" pitchFamily="18" charset="0"/>
                <a:ea typeface="Times New Roman" panose="02020603050405020304" pitchFamily="18" charset="0"/>
              </a:rPr>
              <a:t>позапланового</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технічного</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обслуговування</a:t>
            </a:r>
            <a:r>
              <a:rPr lang="ru-RU" sz="1400" dirty="0">
                <a:effectLst/>
                <a:latin typeface="Times New Roman" panose="02020603050405020304" pitchFamily="18" charset="0"/>
                <a:ea typeface="Times New Roman" panose="02020603050405020304" pitchFamily="18" charset="0"/>
              </a:rPr>
              <a:t> у </a:t>
            </a:r>
            <a:r>
              <a:rPr lang="ru-RU" sz="1400" dirty="0" err="1">
                <a:effectLst/>
                <a:latin typeface="Times New Roman" panose="02020603050405020304" pitchFamily="18" charset="0"/>
                <a:ea typeface="Times New Roman" panose="02020603050405020304" pitchFamily="18" charset="0"/>
              </a:rPr>
              <a:t>зв'язку</a:t>
            </a:r>
            <a:r>
              <a:rPr lang="ru-RU" sz="1400" dirty="0">
                <a:effectLst/>
                <a:latin typeface="Times New Roman" panose="02020603050405020304" pitchFamily="18" charset="0"/>
                <a:ea typeface="Times New Roman" panose="02020603050405020304" pitchFamily="18" charset="0"/>
              </a:rPr>
              <a:t> з </a:t>
            </a:r>
            <a:r>
              <a:rPr lang="ru-RU" sz="1400" dirty="0" err="1">
                <a:effectLst/>
                <a:latin typeface="Times New Roman" panose="02020603050405020304" pitchFamily="18" charset="0"/>
                <a:ea typeface="Times New Roman" panose="02020603050405020304" pitchFamily="18" charset="0"/>
              </a:rPr>
              <a:t>повним</a:t>
            </a:r>
            <a:r>
              <a:rPr lang="ru-RU" sz="1400" dirty="0">
                <a:effectLst/>
                <a:latin typeface="Times New Roman" panose="02020603050405020304" pitchFamily="18" charset="0"/>
                <a:ea typeface="Times New Roman" panose="02020603050405020304" pitchFamily="18" charset="0"/>
              </a:rPr>
              <a:t> часом </a:t>
            </a:r>
            <a:r>
              <a:rPr lang="ru-RU" sz="1400" dirty="0" err="1">
                <a:effectLst/>
                <a:latin typeface="Times New Roman" panose="02020603050405020304" pitchFamily="18" charset="0"/>
                <a:ea typeface="Times New Roman" panose="02020603050405020304" pitchFamily="18" charset="0"/>
              </a:rPr>
              <a:t>технічного</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обслуговування</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що</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виражається</a:t>
            </a:r>
            <a:r>
              <a:rPr lang="ru-RU" sz="1400" dirty="0">
                <a:effectLst/>
                <a:latin typeface="Times New Roman" panose="02020603050405020304" pitchFamily="18" charset="0"/>
                <a:ea typeface="Times New Roman" panose="02020603050405020304" pitchFamily="18" charset="0"/>
              </a:rPr>
              <a:t> як сума часу </a:t>
            </a:r>
            <a:r>
              <a:rPr lang="ru-RU" sz="1400" dirty="0" err="1">
                <a:effectLst/>
                <a:latin typeface="Times New Roman" panose="02020603050405020304" pitchFamily="18" charset="0"/>
                <a:ea typeface="Times New Roman" panose="02020603050405020304" pitchFamily="18" charset="0"/>
              </a:rPr>
              <a:t>позапланового</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технічного</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обслуговування</a:t>
            </a:r>
            <a:r>
              <a:rPr lang="ru-RU" sz="1400" dirty="0">
                <a:effectLst/>
                <a:latin typeface="Times New Roman" panose="02020603050405020304" pitchFamily="18" charset="0"/>
                <a:ea typeface="Times New Roman" panose="02020603050405020304" pitchFamily="18" charset="0"/>
              </a:rPr>
              <a:t> та планового часу </a:t>
            </a:r>
            <a:r>
              <a:rPr lang="ru-RU" sz="1400" dirty="0" err="1">
                <a:effectLst/>
                <a:latin typeface="Times New Roman" panose="02020603050405020304" pitchFamily="18" charset="0"/>
                <a:ea typeface="Times New Roman" panose="02020603050405020304" pitchFamily="18" charset="0"/>
              </a:rPr>
              <a:t>технічного</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обслуговування</a:t>
            </a:r>
            <a:endParaRPr lang="uk-UA" sz="1400" dirty="0">
              <a:effectLst/>
              <a:latin typeface="Times New Roman" panose="02020603050405020304" pitchFamily="18" charset="0"/>
              <a:ea typeface="Times New Roman" panose="02020603050405020304" pitchFamily="18" charset="0"/>
            </a:endParaRPr>
          </a:p>
          <a:p>
            <a:pPr marR="90170" algn="just"/>
            <a:r>
              <a:rPr lang="ru-RU" sz="1400" b="1" dirty="0" err="1">
                <a:effectLst/>
                <a:latin typeface="Times New Roman" panose="02020603050405020304" pitchFamily="18" charset="0"/>
                <a:ea typeface="Times New Roman" panose="02020603050405020304" pitchFamily="18" charset="0"/>
              </a:rPr>
              <a:t>Коефіцієнт</a:t>
            </a:r>
            <a:r>
              <a:rPr lang="ru-RU" sz="1400" b="1" dirty="0">
                <a:effectLst/>
                <a:latin typeface="Times New Roman" panose="02020603050405020304" pitchFamily="18" charset="0"/>
                <a:ea typeface="Times New Roman" panose="02020603050405020304" pitchFamily="18" charset="0"/>
              </a:rPr>
              <a:t> </a:t>
            </a:r>
            <a:r>
              <a:rPr lang="ru-RU" sz="1400" b="1" dirty="0" err="1">
                <a:effectLst/>
                <a:latin typeface="Times New Roman" panose="02020603050405020304" pitchFamily="18" charset="0"/>
                <a:ea typeface="Times New Roman" panose="02020603050405020304" pitchFamily="18" charset="0"/>
              </a:rPr>
              <a:t>виконання</a:t>
            </a:r>
            <a:r>
              <a:rPr lang="ru-RU" sz="1400" b="1" dirty="0">
                <a:effectLst/>
                <a:latin typeface="Times New Roman" panose="02020603050405020304" pitchFamily="18" charset="0"/>
                <a:ea typeface="Times New Roman" panose="02020603050405020304" pitchFamily="18" charset="0"/>
              </a:rPr>
              <a:t> </a:t>
            </a:r>
            <a:r>
              <a:rPr lang="ru-RU" sz="1400" b="1" dirty="0" err="1">
                <a:effectLst/>
                <a:latin typeface="Times New Roman" panose="02020603050405020304" pitchFamily="18" charset="0"/>
                <a:ea typeface="Times New Roman" panose="02020603050405020304" pitchFamily="18" charset="0"/>
              </a:rPr>
              <a:t>виробничих</a:t>
            </a:r>
            <a:r>
              <a:rPr lang="ru-RU" sz="1400" b="1" dirty="0">
                <a:effectLst/>
                <a:latin typeface="Times New Roman" panose="02020603050405020304" pitchFamily="18" charset="0"/>
                <a:ea typeface="Times New Roman" panose="02020603050405020304" pitchFamily="18" charset="0"/>
              </a:rPr>
              <a:t> </a:t>
            </a:r>
            <a:r>
              <a:rPr lang="ru-RU" sz="1400" b="1" dirty="0" err="1">
                <a:effectLst/>
                <a:latin typeface="Times New Roman" panose="02020603050405020304" pitchFamily="18" charset="0"/>
                <a:ea typeface="Times New Roman" panose="02020603050405020304" pitchFamily="18" charset="0"/>
              </a:rPr>
              <a:t>планів</a:t>
            </a:r>
            <a:endParaRPr lang="uk-UA" sz="1400" dirty="0">
              <a:effectLst/>
              <a:latin typeface="Times New Roman" panose="02020603050405020304" pitchFamily="18" charset="0"/>
              <a:ea typeface="Times New Roman" panose="02020603050405020304" pitchFamily="18" charset="0"/>
            </a:endParaRPr>
          </a:p>
          <a:p>
            <a:pPr marR="90170" algn="just"/>
            <a:r>
              <a:rPr lang="ru-RU" sz="1400" dirty="0" err="1">
                <a:effectLst/>
                <a:latin typeface="Times New Roman" panose="02020603050405020304" pitchFamily="18" charset="0"/>
                <a:ea typeface="Times New Roman" panose="02020603050405020304" pitchFamily="18" charset="0"/>
              </a:rPr>
              <a:t>Оперативний</a:t>
            </a:r>
            <a:r>
              <a:rPr lang="ru-RU" sz="1400" dirty="0">
                <a:effectLst/>
                <a:latin typeface="Times New Roman" panose="02020603050405020304" pitchFamily="18" charset="0"/>
                <a:ea typeface="Times New Roman" panose="02020603050405020304" pitchFamily="18" charset="0"/>
              </a:rPr>
              <a:t> контроль </a:t>
            </a:r>
            <a:r>
              <a:rPr lang="ru-RU" sz="1400" dirty="0" err="1">
                <a:effectLst/>
                <a:latin typeface="Times New Roman" panose="02020603050405020304" pitchFamily="18" charset="0"/>
                <a:ea typeface="Times New Roman" panose="02020603050405020304" pitchFamily="18" charset="0"/>
              </a:rPr>
              <a:t>порівняння</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фактичних</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результатів</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із</a:t>
            </a:r>
            <a:r>
              <a:rPr lang="ru-RU" sz="1400" dirty="0">
                <a:effectLst/>
                <a:latin typeface="Times New Roman" panose="02020603050405020304" pitchFamily="18" charset="0"/>
                <a:ea typeface="Times New Roman" panose="02020603050405020304" pitchFamily="18" charset="0"/>
              </a:rPr>
              <a:t> планами з </a:t>
            </a:r>
            <a:r>
              <a:rPr lang="ru-RU" sz="1400" dirty="0" err="1">
                <a:effectLst/>
                <a:latin typeface="Times New Roman" panose="02020603050405020304" pitchFamily="18" charset="0"/>
                <a:ea typeface="Times New Roman" panose="02020603050405020304" pitchFamily="18" charset="0"/>
              </a:rPr>
              <a:t>виробництва</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продукції</a:t>
            </a:r>
            <a:endParaRPr lang="uk-UA" sz="1400" dirty="0">
              <a:effectLst/>
              <a:latin typeface="Times New Roman" panose="02020603050405020304" pitchFamily="18" charset="0"/>
              <a:ea typeface="Times New Roman" panose="02020603050405020304" pitchFamily="18" charset="0"/>
            </a:endParaRPr>
          </a:p>
        </p:txBody>
      </p:sp>
      <p:pic>
        <p:nvPicPr>
          <p:cNvPr id="9218" name="Picture 2" descr="Portrait,Of,Attractive,Male,Engineer,In,A,Helmet,Taping,And">
            <a:extLst>
              <a:ext uri="{FF2B5EF4-FFF2-40B4-BE49-F238E27FC236}">
                <a16:creationId xmlns:a16="http://schemas.microsoft.com/office/drawing/2014/main" id="{62AF24F8-61C8-9123-5647-DB35F2B9CBA6}"/>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6749984" y="631596"/>
            <a:ext cx="45148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Detalle 168+ imagen stock exchange background - Thcshoanghoatham-badinh ...">
            <a:extLst>
              <a:ext uri="{FF2B5EF4-FFF2-40B4-BE49-F238E27FC236}">
                <a16:creationId xmlns:a16="http://schemas.microsoft.com/office/drawing/2014/main" id="{1257A6FC-85BC-3F13-2BEB-50400AB8177D}"/>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6749984" y="3398502"/>
            <a:ext cx="4514850" cy="2371725"/>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Зображення, що містить текст, Шрифт, Графіка, графічний дизайн&#10;&#10;Автоматично згенерований опис">
            <a:extLst>
              <a:ext uri="{FF2B5EF4-FFF2-40B4-BE49-F238E27FC236}">
                <a16:creationId xmlns:a16="http://schemas.microsoft.com/office/drawing/2014/main" id="{5DE52C80-842E-F977-77C1-6A4B6AE25F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7738" y="6059631"/>
            <a:ext cx="1832400" cy="558451"/>
          </a:xfrm>
          <a:prstGeom prst="rect">
            <a:avLst/>
          </a:prstGeom>
        </p:spPr>
      </p:pic>
    </p:spTree>
    <p:extLst>
      <p:ext uri="{BB962C8B-B14F-4D97-AF65-F5344CB8AC3E}">
        <p14:creationId xmlns:p14="http://schemas.microsoft.com/office/powerpoint/2010/main" val="2923995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Рисунок 3">
            <a:extLst>
              <a:ext uri="{FF2B5EF4-FFF2-40B4-BE49-F238E27FC236}">
                <a16:creationId xmlns:a16="http://schemas.microsoft.com/office/drawing/2014/main" id="{14BE1F77-D0D2-D29C-C086-469C30C8D580}"/>
              </a:ext>
            </a:extLst>
          </p:cNvPr>
          <p:cNvPicPr>
            <a:picLocks noChangeAspect="1"/>
          </p:cNvPicPr>
          <p:nvPr/>
        </p:nvPicPr>
        <p:blipFill rotWithShape="1">
          <a:blip r:embed="rId3"/>
          <a:srcRect b="19"/>
          <a:stretch/>
        </p:blipFill>
        <p:spPr>
          <a:xfrm>
            <a:off x="20" y="1282"/>
            <a:ext cx="12191980" cy="5741792"/>
          </a:xfrm>
          <a:prstGeom prst="rect">
            <a:avLst/>
          </a:prstGeom>
        </p:spPr>
      </p:pic>
      <p:sp>
        <p:nvSpPr>
          <p:cNvPr id="3" name="TextBox 2">
            <a:extLst>
              <a:ext uri="{FF2B5EF4-FFF2-40B4-BE49-F238E27FC236}">
                <a16:creationId xmlns:a16="http://schemas.microsoft.com/office/drawing/2014/main" id="{4B467E2E-EC2B-7788-083A-0006EFB54EDD}"/>
              </a:ext>
            </a:extLst>
          </p:cNvPr>
          <p:cNvSpPr txBox="1"/>
          <p:nvPr/>
        </p:nvSpPr>
        <p:spPr>
          <a:xfrm>
            <a:off x="144379" y="5817135"/>
            <a:ext cx="11534274" cy="966803"/>
          </a:xfrm>
          <a:prstGeom prst="rect">
            <a:avLst/>
          </a:prstGeom>
          <a:noFill/>
        </p:spPr>
        <p:txBody>
          <a:bodyPr wrap="square">
            <a:spAutoFit/>
          </a:bodyPr>
          <a:lstStyle/>
          <a:p>
            <a:pPr marR="90170" algn="just">
              <a:lnSpc>
                <a:spcPct val="107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z</a:t>
            </a:r>
            <a:r>
              <a:rPr lang="uk-UA" sz="1800" b="1" dirty="0" err="1">
                <a:effectLst/>
                <a:latin typeface="Times New Roman" panose="02020603050405020304" pitchFamily="18" charset="0"/>
                <a:ea typeface="Calibri" panose="020F0502020204030204" pitchFamily="34" charset="0"/>
                <a:cs typeface="Times New Roman" panose="02020603050405020304" pitchFamily="18" charset="0"/>
              </a:rPr>
              <a:t>enon</a:t>
            </a:r>
            <a:r>
              <a:rPr lang="uk-UA"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1800" b="1" dirty="0" err="1">
                <a:effectLst/>
                <a:latin typeface="Times New Roman" panose="02020603050405020304" pitchFamily="18" charset="0"/>
                <a:ea typeface="Calibri" panose="020F0502020204030204" pitchFamily="34" charset="0"/>
                <a:cs typeface="Times New Roman" panose="02020603050405020304" pitchFamily="18" charset="0"/>
              </a:rPr>
              <a:t>Analyzer</a:t>
            </a:r>
            <a:r>
              <a:rPr lang="uk-UA"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дозволяє сформувати аналітичні звіти будь-якої складності (статистика, аналіз </a:t>
            </a:r>
            <a:r>
              <a:rPr lang="uk-UA" sz="1800" dirty="0" err="1">
                <a:effectLst/>
                <a:latin typeface="Times New Roman" panose="02020603050405020304" pitchFamily="18" charset="0"/>
                <a:ea typeface="Calibri" panose="020F0502020204030204" pitchFamily="34" charset="0"/>
                <a:cs typeface="Times New Roman" panose="02020603050405020304" pitchFamily="18" charset="0"/>
              </a:rPr>
              <a:t>зв’язків</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прогнозування,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KPI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та ін.) </a:t>
            </a:r>
            <a:r>
              <a:rPr lang="uk-UA" sz="1800" dirty="0" err="1">
                <a:effectLst/>
                <a:latin typeface="Times New Roman" panose="02020603050405020304" pitchFamily="18" charset="0"/>
                <a:ea typeface="Calibri" panose="020F0502020204030204" pitchFamily="34" charset="0"/>
                <a:cs typeface="Times New Roman" panose="02020603050405020304" pitchFamily="18" charset="0"/>
              </a:rPr>
              <a:t>взаємодіючи</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з будь-якими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SQL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сумісними базами даних. В якості концентратора даних може використовуватися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програмна</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платформа</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zenon</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Supervisor</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0149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3BB2AF0-8721-97D4-82CA-419EB4956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7066" y="255544"/>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29EF15-DC8C-A62C-95E2-1B8D101C40DC}"/>
              </a:ext>
            </a:extLst>
          </p:cNvPr>
          <p:cNvSpPr txBox="1"/>
          <p:nvPr/>
        </p:nvSpPr>
        <p:spPr>
          <a:xfrm>
            <a:off x="4784569" y="5523696"/>
            <a:ext cx="5373511" cy="954107"/>
          </a:xfrm>
          <a:prstGeom prst="rect">
            <a:avLst/>
          </a:prstGeom>
          <a:noFill/>
        </p:spPr>
        <p:txBody>
          <a:bodyPr wrap="square">
            <a:spAutoFit/>
          </a:bodyPr>
          <a:lstStyle/>
          <a:p>
            <a:r>
              <a:rPr lang="uk-UA" sz="1400" b="1" dirty="0">
                <a:latin typeface="Times New Roman" panose="02020603050405020304" pitchFamily="18" charset="0"/>
                <a:cs typeface="Times New Roman" panose="02020603050405020304" pitchFamily="18" charset="0"/>
              </a:rPr>
              <a:t>Посилання з офіційного </a:t>
            </a:r>
            <a:r>
              <a:rPr lang="en-US" sz="1400" b="1" dirty="0">
                <a:latin typeface="Times New Roman" panose="02020603050405020304" pitchFamily="18" charset="0"/>
                <a:cs typeface="Times New Roman" panose="02020603050405020304" pitchFamily="18" charset="0"/>
              </a:rPr>
              <a:t>Telegram</a:t>
            </a:r>
            <a:r>
              <a:rPr lang="ru-RU" sz="1400" b="1" dirty="0">
                <a:latin typeface="Times New Roman" panose="02020603050405020304" pitchFamily="18" charset="0"/>
                <a:cs typeface="Times New Roman" panose="02020603050405020304" pitchFamily="18" charset="0"/>
              </a:rPr>
              <a:t>-каналу «Труха Укра</a:t>
            </a:r>
            <a:r>
              <a:rPr lang="uk-UA" sz="1400" b="1" dirty="0">
                <a:latin typeface="Times New Roman" panose="02020603050405020304" pitchFamily="18" charset="0"/>
                <a:cs typeface="Times New Roman" panose="02020603050405020304" pitchFamily="18" charset="0"/>
              </a:rPr>
              <a:t>ї</a:t>
            </a:r>
            <a:r>
              <a:rPr lang="ru-RU" sz="1400" b="1" dirty="0">
                <a:latin typeface="Times New Roman" panose="02020603050405020304" pitchFamily="18" charset="0"/>
                <a:cs typeface="Times New Roman" panose="02020603050405020304" pitchFamily="18" charset="0"/>
              </a:rPr>
              <a:t>на»</a:t>
            </a:r>
            <a:r>
              <a:rPr lang="uk-UA" sz="1400" b="1" dirty="0">
                <a:latin typeface="Times New Roman" panose="02020603050405020304" pitchFamily="18" charset="0"/>
                <a:cs typeface="Times New Roman" panose="02020603050405020304" pitchFamily="18" charset="0"/>
              </a:rPr>
              <a:t>:</a:t>
            </a:r>
          </a:p>
          <a:p>
            <a:r>
              <a:rPr lang="pl-PL" sz="1400" dirty="0">
                <a:latin typeface="Times New Roman" panose="02020603050405020304" pitchFamily="18" charset="0"/>
                <a:cs typeface="Times New Roman" panose="02020603050405020304" pitchFamily="18" charset="0"/>
                <a:hlinkClick r:id="rId3"/>
              </a:rPr>
              <a:t>https://t.me/truexanewsua/89149</a:t>
            </a:r>
            <a:r>
              <a:rPr lang="en-US" sz="1400"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дата </a:t>
            </a:r>
            <a:r>
              <a:rPr lang="ru-RU" sz="1400" dirty="0" err="1">
                <a:latin typeface="Times New Roman" panose="02020603050405020304" pitchFamily="18" charset="0"/>
                <a:cs typeface="Times New Roman" panose="02020603050405020304" pitchFamily="18" charset="0"/>
              </a:rPr>
              <a:t>публікації</a:t>
            </a:r>
            <a:r>
              <a:rPr lang="ru-RU" sz="1400" dirty="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26.03.2024</a:t>
            </a:r>
            <a:r>
              <a:rPr lang="en-US" sz="1400" dirty="0">
                <a:latin typeface="Times New Roman" panose="02020603050405020304" pitchFamily="18" charset="0"/>
                <a:cs typeface="Times New Roman" panose="02020603050405020304" pitchFamily="18" charset="0"/>
              </a:rPr>
              <a:t>)</a:t>
            </a:r>
            <a:endParaRPr lang="uk-UA" sz="1400" dirty="0">
              <a:latin typeface="Times New Roman" panose="02020603050405020304" pitchFamily="18" charset="0"/>
              <a:cs typeface="Times New Roman" panose="02020603050405020304" pitchFamily="18" charset="0"/>
            </a:endParaRPr>
          </a:p>
          <a:p>
            <a:r>
              <a:rPr lang="uk-UA" sz="1400" dirty="0">
                <a:latin typeface="Times New Roman" panose="02020603050405020304" pitchFamily="18" charset="0"/>
                <a:cs typeface="Times New Roman" panose="02020603050405020304" pitchFamily="18" charset="0"/>
              </a:rPr>
              <a:t>Даний </a:t>
            </a:r>
            <a:r>
              <a:rPr lang="en-US" sz="1400" b="1" dirty="0">
                <a:latin typeface="Times New Roman" panose="02020603050405020304" pitchFamily="18" charset="0"/>
                <a:cs typeface="Times New Roman" panose="02020603050405020304" pitchFamily="18" charset="0"/>
              </a:rPr>
              <a:t>Telegram</a:t>
            </a:r>
            <a:r>
              <a:rPr lang="ru-RU" sz="1400" b="1" dirty="0">
                <a:latin typeface="Times New Roman" panose="02020603050405020304" pitchFamily="18" charset="0"/>
                <a:cs typeface="Times New Roman" panose="02020603050405020304" pitchFamily="18" charset="0"/>
              </a:rPr>
              <a:t>-канал </a:t>
            </a:r>
            <a:r>
              <a:rPr lang="ru-RU" sz="1400" dirty="0" err="1">
                <a:latin typeface="Times New Roman" panose="02020603050405020304" pitchFamily="18" charset="0"/>
                <a:cs typeface="Times New Roman" panose="02020603050405020304" pitchFamily="18" charset="0"/>
              </a:rPr>
              <a:t>налічує</a:t>
            </a:r>
            <a:r>
              <a:rPr lang="ru-RU" sz="1400" dirty="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2 592 075 </a:t>
            </a:r>
            <a:r>
              <a:rPr lang="ru-RU" sz="1400" b="1" dirty="0" err="1">
                <a:latin typeface="Times New Roman" panose="02020603050405020304" pitchFamily="18" charset="0"/>
                <a:cs typeface="Times New Roman" panose="02020603050405020304" pitchFamily="18" charset="0"/>
              </a:rPr>
              <a:t>підписників</a:t>
            </a:r>
            <a:r>
              <a:rPr lang="ru-RU" sz="1400" b="1" dirty="0">
                <a:latin typeface="Times New Roman" panose="02020603050405020304" pitchFamily="18" charset="0"/>
                <a:cs typeface="Times New Roman" panose="02020603050405020304" pitchFamily="18" charset="0"/>
              </a:rPr>
              <a:t> (на 30.04.2024)</a:t>
            </a:r>
          </a:p>
        </p:txBody>
      </p:sp>
      <p:pic>
        <p:nvPicPr>
          <p:cNvPr id="1028" name="Picture 4">
            <a:extLst>
              <a:ext uri="{FF2B5EF4-FFF2-40B4-BE49-F238E27FC236}">
                <a16:creationId xmlns:a16="http://schemas.microsoft.com/office/drawing/2014/main" id="{6F3351F0-7BD3-F492-79D5-537713EB70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8569" y="5073803"/>
            <a:ext cx="1404000" cy="1404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1B637D-21FF-C174-2B52-E460CEDA3012}"/>
              </a:ext>
            </a:extLst>
          </p:cNvPr>
          <p:cNvSpPr txBox="1"/>
          <p:nvPr/>
        </p:nvSpPr>
        <p:spPr>
          <a:xfrm>
            <a:off x="194726" y="1068291"/>
            <a:ext cx="4960628" cy="954107"/>
          </a:xfrm>
          <a:prstGeom prst="rect">
            <a:avLst/>
          </a:prstGeom>
          <a:noFill/>
        </p:spPr>
        <p:txBody>
          <a:bodyPr wrap="square">
            <a:spAutoFit/>
          </a:bodyPr>
          <a:lstStyle/>
          <a:p>
            <a:r>
              <a:rPr lang="ru-RU" sz="2800" b="1" dirty="0">
                <a:latin typeface="Times New Roman" panose="02020603050405020304" pitchFamily="18" charset="0"/>
                <a:cs typeface="Times New Roman" panose="02020603050405020304" pitchFamily="18" charset="0"/>
              </a:rPr>
              <a:t>Особливості </a:t>
            </a:r>
            <a:r>
              <a:rPr lang="ru-RU" sz="2800" b="1" dirty="0" err="1">
                <a:latin typeface="Times New Roman" panose="02020603050405020304" pitchFamily="18" charset="0"/>
                <a:cs typeface="Times New Roman" panose="02020603050405020304" pitchFamily="18" charset="0"/>
              </a:rPr>
              <a:t>робіт</a:t>
            </a:r>
            <a:r>
              <a:rPr lang="ru-RU" sz="2800" b="1" dirty="0">
                <a:latin typeface="Times New Roman" panose="02020603050405020304" pitchFamily="18" charset="0"/>
                <a:cs typeface="Times New Roman" panose="02020603050405020304" pitchFamily="18" charset="0"/>
              </a:rPr>
              <a:t>: </a:t>
            </a:r>
          </a:p>
          <a:p>
            <a:r>
              <a:rPr lang="ru-RU" sz="2800" dirty="0" err="1">
                <a:latin typeface="Times New Roman" panose="02020603050405020304" pitchFamily="18" charset="0"/>
                <a:cs typeface="Times New Roman" panose="02020603050405020304" pitchFamily="18" charset="0"/>
              </a:rPr>
              <a:t>Конструкції</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витримали</a:t>
            </a:r>
            <a:r>
              <a:rPr lang="ru-RU" sz="28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91A2D4E5-D541-6DA8-F900-2C831F00D765}"/>
              </a:ext>
            </a:extLst>
          </p:cNvPr>
          <p:cNvSpPr txBox="1"/>
          <p:nvPr/>
        </p:nvSpPr>
        <p:spPr>
          <a:xfrm>
            <a:off x="194726" y="2521059"/>
            <a:ext cx="5977419" cy="1815882"/>
          </a:xfrm>
          <a:prstGeom prst="rect">
            <a:avLst/>
          </a:prstGeom>
          <a:noFill/>
        </p:spPr>
        <p:txBody>
          <a:bodyPr wrap="square">
            <a:spAutoFit/>
          </a:bodyPr>
          <a:lstStyle/>
          <a:p>
            <a:r>
              <a:rPr lang="ru-RU" sz="2800" b="1" dirty="0">
                <a:latin typeface="Times New Roman" panose="02020603050405020304" pitchFamily="18" charset="0"/>
                <a:cs typeface="Times New Roman" panose="02020603050405020304" pitchFamily="18" charset="0"/>
              </a:rPr>
              <a:t>Назва </a:t>
            </a:r>
            <a:r>
              <a:rPr lang="ru-RU" sz="2800" b="1" dirty="0" err="1">
                <a:latin typeface="Times New Roman" panose="02020603050405020304" pitchFamily="18" charset="0"/>
                <a:cs typeface="Times New Roman" panose="02020603050405020304" pitchFamily="18" charset="0"/>
              </a:rPr>
              <a:t>Замовника</a:t>
            </a:r>
            <a:r>
              <a:rPr lang="ru-RU" sz="2800" b="1" dirty="0">
                <a:latin typeface="Times New Roman" panose="02020603050405020304" pitchFamily="18" charset="0"/>
                <a:cs typeface="Times New Roman" panose="02020603050405020304" pitchFamily="18" charset="0"/>
              </a:rPr>
              <a:t>:</a:t>
            </a:r>
          </a:p>
          <a:p>
            <a:r>
              <a:rPr lang="uk-UA" sz="2800" i="0" dirty="0">
                <a:solidFill>
                  <a:srgbClr val="212529"/>
                </a:solidFill>
                <a:effectLst/>
                <a:latin typeface="Times New Roman" panose="02020603050405020304" pitchFamily="18" charset="0"/>
                <a:cs typeface="Times New Roman" panose="02020603050405020304" pitchFamily="18" charset="0"/>
              </a:rPr>
              <a:t>ПРАТ «ХАРКІВСЬКА ТЕЦ-5»</a:t>
            </a:r>
          </a:p>
          <a:p>
            <a:endParaRPr lang="en-US" sz="2800" b="1" dirty="0">
              <a:latin typeface="Times New Roman" panose="02020603050405020304" pitchFamily="18" charset="0"/>
              <a:cs typeface="Times New Roman" panose="02020603050405020304" pitchFamily="18" charset="0"/>
            </a:endParaRPr>
          </a:p>
          <a:p>
            <a:endParaRPr lang="ru-RU"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09FE5F0-E8FE-BB81-A139-B16C9BDF67A9}"/>
              </a:ext>
            </a:extLst>
          </p:cNvPr>
          <p:cNvSpPr txBox="1"/>
          <p:nvPr/>
        </p:nvSpPr>
        <p:spPr>
          <a:xfrm>
            <a:off x="194726" y="4835602"/>
            <a:ext cx="4884483" cy="954107"/>
          </a:xfrm>
          <a:prstGeom prst="rect">
            <a:avLst/>
          </a:prstGeom>
          <a:noFill/>
        </p:spPr>
        <p:txBody>
          <a:bodyPr wrap="square">
            <a:spAutoFit/>
          </a:bodyPr>
          <a:lstStyle/>
          <a:p>
            <a:r>
              <a:rPr lang="ru-RU" sz="2800" b="1" dirty="0">
                <a:latin typeface="Times New Roman" panose="02020603050405020304" pitchFamily="18" charset="0"/>
                <a:cs typeface="Times New Roman" panose="02020603050405020304" pitchFamily="18" charset="0"/>
              </a:rPr>
              <a:t>Рік виконання робіт:</a:t>
            </a:r>
            <a:endParaRPr lang="en-US" sz="2800" b="1" dirty="0">
              <a:latin typeface="Times New Roman" panose="02020603050405020304" pitchFamily="18" charset="0"/>
              <a:cs typeface="Times New Roman" panose="02020603050405020304" pitchFamily="18" charset="0"/>
            </a:endParaRPr>
          </a:p>
          <a:p>
            <a:r>
              <a:rPr lang="ru-RU" sz="2800" dirty="0">
                <a:latin typeface="Times New Roman" panose="02020603050405020304" pitchFamily="18" charset="0"/>
                <a:cs typeface="Times New Roman" panose="02020603050405020304" pitchFamily="18" charset="0"/>
              </a:rPr>
              <a:t>202</a:t>
            </a:r>
            <a:r>
              <a:rPr lang="en-US" sz="2800" dirty="0">
                <a:latin typeface="Times New Roman" panose="02020603050405020304" pitchFamily="18" charset="0"/>
                <a:cs typeface="Times New Roman" panose="02020603050405020304" pitchFamily="18" charset="0"/>
              </a:rPr>
              <a:t>3</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2392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75F18BB-F325-2BDD-78D5-AAC57A88D55C}"/>
              </a:ext>
            </a:extLst>
          </p:cNvPr>
          <p:cNvPicPr>
            <a:picLocks noChangeAspect="1"/>
          </p:cNvPicPr>
          <p:nvPr/>
        </p:nvPicPr>
        <p:blipFill rotWithShape="1">
          <a:blip r:embed="rId2"/>
          <a:srcRect t="18766" b="6497"/>
          <a:stretch/>
        </p:blipFill>
        <p:spPr>
          <a:xfrm>
            <a:off x="20" y="1282"/>
            <a:ext cx="12191980" cy="6856718"/>
          </a:xfrm>
          <a:prstGeom prst="rect">
            <a:avLst/>
          </a:prstGeom>
        </p:spPr>
      </p:pic>
    </p:spTree>
    <p:extLst>
      <p:ext uri="{BB962C8B-B14F-4D97-AF65-F5344CB8AC3E}">
        <p14:creationId xmlns:p14="http://schemas.microsoft.com/office/powerpoint/2010/main" val="3693800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241ABAAD-5BB2-0312-3A45-4A533036A2D3}"/>
              </a:ext>
            </a:extLst>
          </p:cNvPr>
          <p:cNvPicPr>
            <a:picLocks noChangeAspect="1"/>
          </p:cNvPicPr>
          <p:nvPr/>
        </p:nvPicPr>
        <p:blipFill>
          <a:blip r:embed="rId2">
            <a:alphaModFix/>
          </a:blip>
          <a:stretch>
            <a:fillRect/>
          </a:stretch>
        </p:blipFill>
        <p:spPr>
          <a:xfrm>
            <a:off x="-2" y="0"/>
            <a:ext cx="12186823" cy="6858000"/>
          </a:xfrm>
          <a:prstGeom prst="rect">
            <a:avLst/>
          </a:prstGeom>
        </p:spPr>
      </p:pic>
      <p:sp>
        <p:nvSpPr>
          <p:cNvPr id="6" name="TextBox 5">
            <a:extLst>
              <a:ext uri="{FF2B5EF4-FFF2-40B4-BE49-F238E27FC236}">
                <a16:creationId xmlns:a16="http://schemas.microsoft.com/office/drawing/2014/main" id="{8CDDA08E-9A81-696F-3510-F49D6A55E9A7}"/>
              </a:ext>
            </a:extLst>
          </p:cNvPr>
          <p:cNvSpPr txBox="1"/>
          <p:nvPr/>
        </p:nvSpPr>
        <p:spPr>
          <a:xfrm>
            <a:off x="0" y="4303455"/>
            <a:ext cx="5745663" cy="2554545"/>
          </a:xfrm>
          <a:prstGeom prst="rect">
            <a:avLst/>
          </a:prstGeom>
          <a:noFill/>
        </p:spPr>
        <p:txBody>
          <a:bodyPr wrap="square">
            <a:spAutoFit/>
          </a:bodyPr>
          <a:lstStyle/>
          <a:p>
            <a:r>
              <a:rPr lang="en-US" sz="2000" b="1" dirty="0">
                <a:solidFill>
                  <a:schemeClr val="tx1">
                    <a:lumMod val="75000"/>
                    <a:lumOff val="2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Vladyslav </a:t>
            </a:r>
            <a:r>
              <a:rPr lang="en-US" sz="2000" b="1" dirty="0" err="1">
                <a:solidFill>
                  <a:schemeClr val="tx1">
                    <a:lumMod val="75000"/>
                    <a:lumOff val="2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Shynkar</a:t>
            </a:r>
            <a:br>
              <a:rPr lang="en-US" sz="2000" dirty="0">
                <a:solidFill>
                  <a:schemeClr val="tx1">
                    <a:lumMod val="75000"/>
                    <a:lumOff val="2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br>
            <a:r>
              <a:rPr lang="en-US" sz="2000" b="1" dirty="0">
                <a:solidFill>
                  <a:schemeClr val="tx1">
                    <a:lumMod val="75000"/>
                    <a:lumOff val="2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Head of Automation Systems</a:t>
            </a:r>
            <a:br>
              <a:rPr lang="en-US" sz="2000" dirty="0">
                <a:solidFill>
                  <a:schemeClr val="tx1">
                    <a:lumMod val="75000"/>
                    <a:lumOff val="2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br>
            <a:r>
              <a:rPr lang="en-US" sz="2000" b="1" dirty="0">
                <a:solidFill>
                  <a:schemeClr val="tx1">
                    <a:lumMod val="75000"/>
                    <a:lumOff val="2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Listed Member (System Integrator) Ing. </a:t>
            </a:r>
            <a:r>
              <a:rPr lang="en-US" sz="2000" b="1" dirty="0" err="1">
                <a:solidFill>
                  <a:schemeClr val="tx1">
                    <a:lumMod val="75000"/>
                    <a:lumOff val="2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Punzenberger</a:t>
            </a:r>
            <a:r>
              <a:rPr lang="en-US" sz="2000" b="1" dirty="0">
                <a:solidFill>
                  <a:schemeClr val="tx1">
                    <a:lumMod val="75000"/>
                    <a:lumOff val="2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 COPA-DATA GmbH</a:t>
            </a:r>
            <a:r>
              <a:rPr lang="uk-UA" sz="2000" b="1" dirty="0">
                <a:solidFill>
                  <a:schemeClr val="tx1">
                    <a:lumMod val="75000"/>
                    <a:lumOff val="2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 (</a:t>
            </a:r>
            <a:r>
              <a:rPr lang="en-US" sz="2000" b="1" dirty="0">
                <a:solidFill>
                  <a:schemeClr val="tx1">
                    <a:lumMod val="75000"/>
                    <a:lumOff val="2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Austria)</a:t>
            </a:r>
            <a:br>
              <a:rPr lang="en-US" sz="2000" b="1" dirty="0">
                <a:solidFill>
                  <a:schemeClr val="tx1">
                    <a:lumMod val="75000"/>
                    <a:lumOff val="2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br>
            <a:r>
              <a:rPr lang="en-US" sz="2000" b="1" dirty="0">
                <a:solidFill>
                  <a:schemeClr val="tx1">
                    <a:lumMod val="75000"/>
                    <a:lumOff val="2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LLC "</a:t>
            </a:r>
            <a:r>
              <a:rPr lang="en-US" sz="2000" b="1" dirty="0" err="1">
                <a:solidFill>
                  <a:schemeClr val="tx1">
                    <a:lumMod val="75000"/>
                    <a:lumOff val="2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Technostar</a:t>
            </a:r>
            <a:r>
              <a:rPr lang="en-US" sz="2000" b="1" dirty="0">
                <a:solidFill>
                  <a:schemeClr val="tx1">
                    <a:lumMod val="75000"/>
                    <a:lumOff val="2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 </a:t>
            </a:r>
            <a:r>
              <a:rPr lang="en-US" sz="2000" b="1" dirty="0" err="1">
                <a:solidFill>
                  <a:schemeClr val="tx1">
                    <a:lumMod val="75000"/>
                    <a:lumOff val="2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Energoproekt</a:t>
            </a:r>
            <a:r>
              <a:rPr lang="en-US" sz="2000" b="1" dirty="0">
                <a:solidFill>
                  <a:schemeClr val="tx1">
                    <a:lumMod val="75000"/>
                    <a:lumOff val="2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a:t>
            </a:r>
            <a:br>
              <a:rPr lang="en-US" sz="2000" b="1" dirty="0">
                <a:solidFill>
                  <a:schemeClr val="tx1">
                    <a:lumMod val="75000"/>
                    <a:lumOff val="2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br>
            <a:r>
              <a:rPr lang="en-US" sz="2000" dirty="0" err="1">
                <a:solidFill>
                  <a:schemeClr val="tx1">
                    <a:lumMod val="75000"/>
                    <a:lumOff val="2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Velyka</a:t>
            </a:r>
            <a:r>
              <a:rPr lang="en-US" sz="2000" dirty="0">
                <a:solidFill>
                  <a:schemeClr val="tx1">
                    <a:lumMod val="75000"/>
                    <a:lumOff val="2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 </a:t>
            </a:r>
            <a:r>
              <a:rPr lang="en-US" sz="2000" dirty="0" err="1">
                <a:solidFill>
                  <a:schemeClr val="tx1">
                    <a:lumMod val="75000"/>
                    <a:lumOff val="2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Panasivska</a:t>
            </a:r>
            <a:r>
              <a:rPr lang="en-US" sz="2000" dirty="0">
                <a:solidFill>
                  <a:schemeClr val="tx1">
                    <a:lumMod val="75000"/>
                    <a:lumOff val="2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 Street, Building 168</a:t>
            </a:r>
            <a:br>
              <a:rPr lang="en-US" sz="2000" dirty="0">
                <a:solidFill>
                  <a:schemeClr val="tx1">
                    <a:lumMod val="75000"/>
                    <a:lumOff val="2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br>
            <a:r>
              <a:rPr lang="en-US" sz="2000" dirty="0">
                <a:solidFill>
                  <a:schemeClr val="tx1">
                    <a:lumMod val="75000"/>
                    <a:lumOff val="2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Kharkiv 61139, Kharkiv Oblast</a:t>
            </a:r>
            <a:br>
              <a:rPr lang="en-US" sz="2000" dirty="0">
                <a:solidFill>
                  <a:schemeClr val="tx1">
                    <a:lumMod val="75000"/>
                    <a:lumOff val="2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br>
            <a:r>
              <a:rPr lang="en-US" sz="2000" dirty="0">
                <a:solidFill>
                  <a:schemeClr val="tx1">
                    <a:lumMod val="75000"/>
                    <a:lumOff val="2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Ukraine</a:t>
            </a:r>
            <a:endParaRPr lang="uk-UA" sz="2000" dirty="0">
              <a:solidFill>
                <a:schemeClr val="tx1">
                  <a:lumMod val="75000"/>
                  <a:lumOff val="2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endParaRPr>
          </a:p>
        </p:txBody>
      </p:sp>
      <p:sp>
        <p:nvSpPr>
          <p:cNvPr id="7" name="TextBox 6">
            <a:extLst>
              <a:ext uri="{FF2B5EF4-FFF2-40B4-BE49-F238E27FC236}">
                <a16:creationId xmlns:a16="http://schemas.microsoft.com/office/drawing/2014/main" id="{594EAD14-7F45-D6C6-BCF7-EE6525412D65}"/>
              </a:ext>
            </a:extLst>
          </p:cNvPr>
          <p:cNvSpPr txBox="1"/>
          <p:nvPr/>
        </p:nvSpPr>
        <p:spPr>
          <a:xfrm>
            <a:off x="350337" y="938998"/>
            <a:ext cx="11486147" cy="1569660"/>
          </a:xfrm>
          <a:prstGeom prst="rect">
            <a:avLst/>
          </a:prstGeom>
          <a:noFill/>
        </p:spPr>
        <p:txBody>
          <a:bodyPr wrap="square" rtlCol="0">
            <a:spAutoFit/>
          </a:bodyPr>
          <a:lstStyle/>
          <a:p>
            <a:pPr algn="ctr"/>
            <a:r>
              <a:rPr lang="ru-RU" sz="9600" b="1" dirty="0">
                <a:solidFill>
                  <a:schemeClr val="bg1"/>
                </a:solidFill>
                <a:latin typeface="Segoe UI Semibold" panose="020B0702040204020203" pitchFamily="34" charset="0"/>
                <a:cs typeface="Segoe UI Semibold" panose="020B0702040204020203" pitchFamily="34" charset="0"/>
              </a:rPr>
              <a:t>Дяку</a:t>
            </a:r>
            <a:r>
              <a:rPr lang="uk-UA" sz="9600" b="1" dirty="0">
                <a:solidFill>
                  <a:schemeClr val="bg1"/>
                </a:solidFill>
                <a:latin typeface="Segoe UI Semibold" panose="020B0702040204020203" pitchFamily="34" charset="0"/>
                <a:cs typeface="Segoe UI Semibold" panose="020B0702040204020203" pitchFamily="34" charset="0"/>
              </a:rPr>
              <a:t>є</a:t>
            </a:r>
            <a:r>
              <a:rPr lang="ru-RU" sz="9600" b="1" dirty="0" err="1">
                <a:solidFill>
                  <a:schemeClr val="bg1"/>
                </a:solidFill>
                <a:latin typeface="Segoe UI Semibold" panose="020B0702040204020203" pitchFamily="34" charset="0"/>
                <a:cs typeface="Segoe UI Semibold" panose="020B0702040204020203" pitchFamily="34" charset="0"/>
              </a:rPr>
              <a:t>мо</a:t>
            </a:r>
            <a:r>
              <a:rPr lang="ru-RU" sz="9600" b="1" dirty="0">
                <a:solidFill>
                  <a:schemeClr val="bg1"/>
                </a:solidFill>
                <a:latin typeface="Segoe UI Semibold" panose="020B0702040204020203" pitchFamily="34" charset="0"/>
                <a:cs typeface="Segoe UI Semibold" panose="020B0702040204020203" pitchFamily="34" charset="0"/>
              </a:rPr>
              <a:t> за </a:t>
            </a:r>
            <a:r>
              <a:rPr lang="ru-RU" sz="9600" b="1" dirty="0" err="1">
                <a:solidFill>
                  <a:schemeClr val="bg1"/>
                </a:solidFill>
                <a:latin typeface="Segoe UI Semibold" panose="020B0702040204020203" pitchFamily="34" charset="0"/>
                <a:cs typeface="Segoe UI Semibold" panose="020B0702040204020203" pitchFamily="34" charset="0"/>
              </a:rPr>
              <a:t>увагу</a:t>
            </a:r>
            <a:r>
              <a:rPr lang="ru-RU" sz="9600" b="1" dirty="0">
                <a:solidFill>
                  <a:schemeClr val="bg1"/>
                </a:solidFill>
                <a:latin typeface="Segoe UI Semibold" panose="020B0702040204020203" pitchFamily="34" charset="0"/>
                <a:cs typeface="Segoe UI Semibold" panose="020B0702040204020203" pitchFamily="34" charset="0"/>
              </a:rPr>
              <a:t>!</a:t>
            </a:r>
            <a:endParaRPr lang="uk-UA" sz="9600" b="1" dirty="0">
              <a:solidFill>
                <a:schemeClr val="bg1"/>
              </a:solidFill>
              <a:latin typeface="Segoe UI Semibold" panose="020B0702040204020203" pitchFamily="34" charset="0"/>
              <a:cs typeface="Segoe UI Semibold" panose="020B0702040204020203" pitchFamily="34" charset="0"/>
            </a:endParaRPr>
          </a:p>
        </p:txBody>
      </p:sp>
      <p:sp>
        <p:nvSpPr>
          <p:cNvPr id="8" name="Rectangle 1">
            <a:extLst>
              <a:ext uri="{FF2B5EF4-FFF2-40B4-BE49-F238E27FC236}">
                <a16:creationId xmlns:a16="http://schemas.microsoft.com/office/drawing/2014/main" id="{92923915-1543-D4DE-17C4-CACBB938063C}"/>
              </a:ext>
            </a:extLst>
          </p:cNvPr>
          <p:cNvSpPr>
            <a:spLocks noChangeArrowheads="1"/>
          </p:cNvSpPr>
          <p:nvPr/>
        </p:nvSpPr>
        <p:spPr bwMode="auto">
          <a:xfrm>
            <a:off x="819080" y="2748814"/>
            <a:ext cx="10548657"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sz="1900" b="1" i="0" u="none" strike="noStrike" cap="none" normalizeH="0" baseline="0" dirty="0">
                <a:ln>
                  <a:noFill/>
                </a:ln>
                <a:solidFill>
                  <a:schemeClr val="bg1"/>
                </a:solidFill>
                <a:effectLst/>
                <a:latin typeface="Segoe UI Semibold" panose="020B0702040204020203" pitchFamily="34" charset="0"/>
                <a:cs typeface="Segoe UI Semibold" panose="020B0702040204020203" pitchFamily="34" charset="0"/>
              </a:rPr>
              <a:t>У випадку зацікавленості нашим рішенням писати на пошту, або дзвонити за телефоном.</a:t>
            </a:r>
            <a:endParaRPr kumimoji="0" lang="uk-UA" altLang="uk-UA" sz="1900" b="0" i="0" u="none" strike="noStrike" cap="none" normalizeH="0" baseline="0" dirty="0">
              <a:ln>
                <a:noFill/>
              </a:ln>
              <a:solidFill>
                <a:schemeClr val="bg1"/>
              </a:solidFill>
              <a:effectLst/>
              <a:latin typeface="Segoe UI Semibold" panose="020B0702040204020203" pitchFamily="34" charset="0"/>
              <a:cs typeface="Segoe UI Semibold" panose="020B0702040204020203" pitchFamily="34" charset="0"/>
            </a:endParaRPr>
          </a:p>
        </p:txBody>
      </p:sp>
      <p:sp>
        <p:nvSpPr>
          <p:cNvPr id="13" name="TextBox 12">
            <a:extLst>
              <a:ext uri="{FF2B5EF4-FFF2-40B4-BE49-F238E27FC236}">
                <a16:creationId xmlns:a16="http://schemas.microsoft.com/office/drawing/2014/main" id="{DF318197-3C4B-1A15-56EA-413F2741F456}"/>
              </a:ext>
            </a:extLst>
          </p:cNvPr>
          <p:cNvSpPr txBox="1"/>
          <p:nvPr/>
        </p:nvSpPr>
        <p:spPr>
          <a:xfrm>
            <a:off x="5674012" y="5411170"/>
            <a:ext cx="6162472" cy="1015663"/>
          </a:xfrm>
          <a:prstGeom prst="rect">
            <a:avLst/>
          </a:prstGeom>
          <a:noFill/>
        </p:spPr>
        <p:txBody>
          <a:bodyPr wrap="square">
            <a:spAutoFit/>
          </a:bodyPr>
          <a:lstStyle/>
          <a:p>
            <a:r>
              <a:rPr lang="en-US" sz="2000" b="1" dirty="0">
                <a:solidFill>
                  <a:srgbClr val="2C363A"/>
                </a:solidFill>
                <a:effectLst/>
                <a:latin typeface="Segoe UI Semibold" panose="020B0702040204020203" pitchFamily="34" charset="0"/>
                <a:ea typeface="Times New Roman" panose="02020603050405020304" pitchFamily="18" charset="0"/>
                <a:cs typeface="Segoe UI Semibold" panose="020B0702040204020203" pitchFamily="34" charset="0"/>
              </a:rPr>
              <a:t>Mobile: +38 (066) 111-02-08</a:t>
            </a:r>
            <a:br>
              <a:rPr lang="en-US" sz="2000" b="1" dirty="0">
                <a:solidFill>
                  <a:srgbClr val="2C363A"/>
                </a:solidFill>
                <a:effectLst/>
                <a:latin typeface="Segoe UI Semibold" panose="020B0702040204020203" pitchFamily="34" charset="0"/>
                <a:ea typeface="Times New Roman" panose="02020603050405020304" pitchFamily="18" charset="0"/>
                <a:cs typeface="Segoe UI Semibold" panose="020B0702040204020203" pitchFamily="34" charset="0"/>
              </a:rPr>
            </a:br>
            <a:r>
              <a:rPr lang="en-US" sz="2000" b="1" dirty="0">
                <a:solidFill>
                  <a:srgbClr val="2C363A"/>
                </a:solidFill>
                <a:effectLst/>
                <a:latin typeface="Segoe UI Semibold" panose="020B0702040204020203" pitchFamily="34" charset="0"/>
                <a:ea typeface="Times New Roman" panose="02020603050405020304" pitchFamily="18" charset="0"/>
                <a:cs typeface="Segoe UI Semibold" panose="020B0702040204020203" pitchFamily="34" charset="0"/>
              </a:rPr>
              <a:t>Email: </a:t>
            </a:r>
            <a:r>
              <a:rPr lang="en-US" sz="2000" b="1" u="none" strike="noStrike" dirty="0">
                <a:solidFill>
                  <a:srgbClr val="0070C0"/>
                </a:solidFill>
                <a:effectLst/>
                <a:latin typeface="Segoe UI Semibold" panose="020B0702040204020203" pitchFamily="34" charset="0"/>
                <a:ea typeface="Times New Roman" panose="02020603050405020304" pitchFamily="18" charset="0"/>
                <a:cs typeface="Segoe UI Semibold" panose="020B0702040204020203" pitchFamily="34" charset="0"/>
                <a:hlinkClick r:id="rId3">
                  <a:extLst>
                    <a:ext uri="{A12FA001-AC4F-418D-AE19-62706E023703}">
                      <ahyp:hlinkClr xmlns:ahyp="http://schemas.microsoft.com/office/drawing/2018/hyperlinkcolor" val="tx"/>
                    </a:ext>
                  </a:extLst>
                </a:hlinkClick>
              </a:rPr>
              <a:t>shynkarva@technostar-energy-project.com</a:t>
            </a:r>
            <a:br>
              <a:rPr lang="en-US" sz="2000" b="1" dirty="0">
                <a:solidFill>
                  <a:srgbClr val="2C363A"/>
                </a:solidFill>
                <a:effectLst/>
                <a:latin typeface="Segoe UI Semibold" panose="020B0702040204020203" pitchFamily="34" charset="0"/>
                <a:ea typeface="Times New Roman" panose="02020603050405020304" pitchFamily="18" charset="0"/>
                <a:cs typeface="Segoe UI Semibold" panose="020B0702040204020203" pitchFamily="34" charset="0"/>
              </a:rPr>
            </a:br>
            <a:r>
              <a:rPr lang="en-US" sz="2000" b="1" dirty="0">
                <a:solidFill>
                  <a:srgbClr val="2C363A"/>
                </a:solidFill>
                <a:effectLst/>
                <a:latin typeface="Segoe UI Semibold" panose="020B0702040204020203" pitchFamily="34" charset="0"/>
                <a:ea typeface="Times New Roman" panose="02020603050405020304" pitchFamily="18" charset="0"/>
                <a:cs typeface="Segoe UI Semibold" panose="020B0702040204020203" pitchFamily="34" charset="0"/>
              </a:rPr>
              <a:t>Website:</a:t>
            </a:r>
            <a:r>
              <a:rPr lang="en-US" sz="2000" dirty="0">
                <a:solidFill>
                  <a:srgbClr val="2C363A"/>
                </a:solidFill>
                <a:effectLst/>
                <a:latin typeface="Segoe UI Semibold" panose="020B0702040204020203" pitchFamily="34" charset="0"/>
                <a:ea typeface="Times New Roman" panose="02020603050405020304" pitchFamily="18" charset="0"/>
                <a:cs typeface="Segoe UI Semibold" panose="020B0702040204020203" pitchFamily="34" charset="0"/>
              </a:rPr>
              <a:t> </a:t>
            </a:r>
            <a:r>
              <a:rPr lang="en-US" sz="2000" b="1" dirty="0">
                <a:solidFill>
                  <a:srgbClr val="0070C0"/>
                </a:solidFill>
                <a:latin typeface="Segoe UI Semibold" panose="020B0702040204020203" pitchFamily="34" charset="0"/>
                <a:ea typeface="Times New Roman" panose="02020603050405020304" pitchFamily="18" charset="0"/>
                <a:cs typeface="Segoe UI Semibold" panose="020B0702040204020203" pitchFamily="34" charset="0"/>
                <a:hlinkClick r:id="rId4">
                  <a:extLst>
                    <a:ext uri="{A12FA001-AC4F-418D-AE19-62706E023703}">
                      <ahyp:hlinkClr xmlns:ahyp="http://schemas.microsoft.com/office/drawing/2018/hyperlinkcolor" val="tx"/>
                    </a:ext>
                  </a:extLst>
                </a:hlinkClick>
              </a:rPr>
              <a:t>https://</a:t>
            </a:r>
            <a:r>
              <a:rPr lang="en-US" sz="2000" b="1" dirty="0">
                <a:solidFill>
                  <a:srgbClr val="0070C0"/>
                </a:solidFill>
                <a:effectLst/>
                <a:latin typeface="Segoe UI Semibold" panose="020B0702040204020203" pitchFamily="34" charset="0"/>
                <a:ea typeface="Times New Roman" panose="02020603050405020304" pitchFamily="18" charset="0"/>
                <a:cs typeface="Segoe UI Semibold" panose="020B0702040204020203" pitchFamily="34" charset="0"/>
                <a:hlinkClick r:id="rId4">
                  <a:extLst>
                    <a:ext uri="{A12FA001-AC4F-418D-AE19-62706E023703}">
                      <ahyp:hlinkClr xmlns:ahyp="http://schemas.microsoft.com/office/drawing/2018/hyperlinkcolor" val="tx"/>
                    </a:ext>
                  </a:extLst>
                </a:hlinkClick>
              </a:rPr>
              <a:t>technostar-energy-project.com</a:t>
            </a:r>
            <a:endParaRPr lang="en-US" sz="2000" b="1" dirty="0">
              <a:solidFill>
                <a:srgbClr val="0070C0"/>
              </a:solidFill>
              <a:effectLst/>
              <a:latin typeface="Segoe UI Semibold" panose="020B0702040204020203" pitchFamily="34" charset="0"/>
              <a:ea typeface="Times New Roman" panose="02020603050405020304" pitchFamily="18" charset="0"/>
              <a:cs typeface="Segoe UI Semibold" panose="020B0702040204020203" pitchFamily="34" charset="0"/>
            </a:endParaRPr>
          </a:p>
        </p:txBody>
      </p:sp>
      <p:pic>
        <p:nvPicPr>
          <p:cNvPr id="11268" name="Picture 4">
            <a:extLst>
              <a:ext uri="{FF2B5EF4-FFF2-40B4-BE49-F238E27FC236}">
                <a16:creationId xmlns:a16="http://schemas.microsoft.com/office/drawing/2014/main" id="{91467438-8275-CB28-0E7A-276151EE88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337" y="240157"/>
            <a:ext cx="2113200" cy="458685"/>
          </a:xfrm>
          <a:prstGeom prst="rect">
            <a:avLst/>
          </a:prstGeom>
          <a:noFill/>
          <a:extLst>
            <a:ext uri="{909E8E84-426E-40DD-AFC4-6F175D3DCCD1}">
              <a14:hiddenFill xmlns:a14="http://schemas.microsoft.com/office/drawing/2010/main">
                <a:solidFill>
                  <a:srgbClr val="FFFFFF"/>
                </a:solidFill>
              </a14:hiddenFill>
            </a:ext>
          </a:extLst>
        </p:spPr>
      </p:pic>
      <p:pic>
        <p:nvPicPr>
          <p:cNvPr id="14" name="Рисунок 13">
            <a:extLst>
              <a:ext uri="{FF2B5EF4-FFF2-40B4-BE49-F238E27FC236}">
                <a16:creationId xmlns:a16="http://schemas.microsoft.com/office/drawing/2014/main" id="{08E2B864-7AC3-4C1C-3D15-37BD2AA6935B}"/>
              </a:ext>
            </a:extLst>
          </p:cNvPr>
          <p:cNvPicPr>
            <a:picLocks noChangeAspect="1"/>
          </p:cNvPicPr>
          <p:nvPr/>
        </p:nvPicPr>
        <p:blipFill>
          <a:blip r:embed="rId6"/>
          <a:stretch>
            <a:fillRect/>
          </a:stretch>
        </p:blipFill>
        <p:spPr>
          <a:xfrm>
            <a:off x="8687610" y="240157"/>
            <a:ext cx="863638" cy="536400"/>
          </a:xfrm>
          <a:prstGeom prst="rect">
            <a:avLst/>
          </a:prstGeom>
        </p:spPr>
      </p:pic>
      <p:sp>
        <p:nvSpPr>
          <p:cNvPr id="15" name="TextBox 14">
            <a:extLst>
              <a:ext uri="{FF2B5EF4-FFF2-40B4-BE49-F238E27FC236}">
                <a16:creationId xmlns:a16="http://schemas.microsoft.com/office/drawing/2014/main" id="{94AC57AC-0967-FD91-B4EF-5236FDEE7ACC}"/>
              </a:ext>
            </a:extLst>
          </p:cNvPr>
          <p:cNvSpPr txBox="1"/>
          <p:nvPr/>
        </p:nvSpPr>
        <p:spPr>
          <a:xfrm>
            <a:off x="9668685" y="392728"/>
            <a:ext cx="1914524" cy="230832"/>
          </a:xfrm>
          <a:prstGeom prst="rect">
            <a:avLst/>
          </a:prstGeom>
          <a:noFill/>
        </p:spPr>
        <p:txBody>
          <a:bodyPr wrap="square" rtlCol="0">
            <a:spAutoFit/>
          </a:bodyPr>
          <a:lstStyle/>
          <a:p>
            <a:r>
              <a:rPr lang="pl-PL" sz="900" b="1" dirty="0">
                <a:latin typeface="Times New Roman" panose="02020603050405020304" pitchFamily="18" charset="0"/>
                <a:cs typeface="Times New Roman" panose="02020603050405020304" pitchFamily="18" charset="0"/>
              </a:rPr>
              <a:t>LLC "Technostar Energoproekt"</a:t>
            </a:r>
            <a:endParaRPr lang="uk-UA" sz="900" b="1" dirty="0">
              <a:latin typeface="Times New Roman" panose="02020603050405020304" pitchFamily="18" charset="0"/>
              <a:cs typeface="Times New Roman" panose="02020603050405020304" pitchFamily="18" charset="0"/>
            </a:endParaRPr>
          </a:p>
        </p:txBody>
      </p:sp>
      <p:pic>
        <p:nvPicPr>
          <p:cNvPr id="16" name="Рисунок 15" descr="Зображення, що містить текст, Шрифт, Графіка, графічний дизайн&#10;&#10;Автоматично згенерований опис">
            <a:extLst>
              <a:ext uri="{FF2B5EF4-FFF2-40B4-BE49-F238E27FC236}">
                <a16:creationId xmlns:a16="http://schemas.microsoft.com/office/drawing/2014/main" id="{40DF1C6B-FB73-D007-7E61-477B360120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3409" y="222828"/>
            <a:ext cx="1832400" cy="558451"/>
          </a:xfrm>
          <a:prstGeom prst="rect">
            <a:avLst/>
          </a:prstGeom>
        </p:spPr>
      </p:pic>
      <p:pic>
        <p:nvPicPr>
          <p:cNvPr id="17" name="Рисунок 16" descr="Зображення, що містить текст, Шрифт, логотип, Графіка&#10;&#10;Автоматично згенерований опис">
            <a:extLst>
              <a:ext uri="{FF2B5EF4-FFF2-40B4-BE49-F238E27FC236}">
                <a16:creationId xmlns:a16="http://schemas.microsoft.com/office/drawing/2014/main" id="{C5EC263D-B346-96B6-B8F2-468ACE5468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62273" y="305541"/>
            <a:ext cx="1832400" cy="327915"/>
          </a:xfrm>
          <a:prstGeom prst="rect">
            <a:avLst/>
          </a:prstGeom>
        </p:spPr>
      </p:pic>
    </p:spTree>
    <p:extLst>
      <p:ext uri="{BB962C8B-B14F-4D97-AF65-F5344CB8AC3E}">
        <p14:creationId xmlns:p14="http://schemas.microsoft.com/office/powerpoint/2010/main" val="3571920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0E0DDFA-5956-4E86-FECF-7B82F5A73D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107" y="2215931"/>
            <a:ext cx="3914644" cy="2719964"/>
          </a:xfrm>
          <a:prstGeom prst="rect">
            <a:avLst/>
          </a:prstGeom>
        </p:spPr>
      </p:pic>
      <p:sp>
        <p:nvSpPr>
          <p:cNvPr id="5" name="TextBox 4">
            <a:extLst>
              <a:ext uri="{FF2B5EF4-FFF2-40B4-BE49-F238E27FC236}">
                <a16:creationId xmlns:a16="http://schemas.microsoft.com/office/drawing/2014/main" id="{43FCBDB2-047A-9B12-5F4A-A646A74AE233}"/>
              </a:ext>
            </a:extLst>
          </p:cNvPr>
          <p:cNvSpPr txBox="1"/>
          <p:nvPr/>
        </p:nvSpPr>
        <p:spPr>
          <a:xfrm>
            <a:off x="4379814" y="1106735"/>
            <a:ext cx="7246840" cy="6027932"/>
          </a:xfrm>
          <a:prstGeom prst="rect">
            <a:avLst/>
          </a:prstGeom>
          <a:noFill/>
        </p:spPr>
        <p:txBody>
          <a:bodyPr wrap="square" rtlCol="0">
            <a:spAutoFit/>
          </a:bodyPr>
          <a:lstStyle/>
          <a:p>
            <a:pPr marL="342900" marR="90170" lvl="0" indent="-342900" algn="just">
              <a:lnSpc>
                <a:spcPct val="107000"/>
              </a:lnSpc>
              <a:spcAft>
                <a:spcPts val="800"/>
              </a:spcAft>
              <a:buFont typeface="+mj-lt"/>
              <a:buAutoNum type="arabicPeriod"/>
            </a:pP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Управління якістю виробництва</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На сьогодні, глобальним вирішенням сучасних завдань у галузі управління якістю, яке дає фахівцям можливість бути на 100% впевненими у результатах контролю якості (причому на будь-якому з етапів виробництва) – є лабораторно-інформаційна система, яка істотно знижує навантаження на співробітників лабораторії безпосередньо під час проведення вимірювань, а також випробувань, що дає можливість застосовувати ресурси лабораторії на більш ефективному рівні.</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90170" lvl="0" indent="-342900" algn="just">
              <a:lnSpc>
                <a:spcPct val="107000"/>
              </a:lnSpc>
              <a:spcAft>
                <a:spcPts val="800"/>
              </a:spcAft>
              <a:buFont typeface="+mj-lt"/>
              <a:buAutoNum type="arabicPeriod"/>
            </a:pP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Облік процесів виробництва</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Його головним завданням є автоматизація та регламентація бізнес-процесів розрахунку матеріальних та енергетичних балансів, визначення місць та причин виникнення виробничих втрат, а також аналіз достовірності вимірювань. При цьому основною метою автоматизації виробничого обліку є однозначне зіставлення підсумкових результатів та початкових вимірів.</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90170" lvl="0" indent="-342900" algn="just">
              <a:lnSpc>
                <a:spcPct val="107000"/>
              </a:lnSpc>
              <a:spcAft>
                <a:spcPts val="800"/>
              </a:spcAft>
              <a:buFont typeface="+mj-lt"/>
              <a:buAutoNum type="arabicPeriod"/>
            </a:pP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Диспетчеризація виробництва</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Головним завданням диспетчерського управління є забезпечення ритмічного та злагодженого ходу всіх процесів на виробництві, щоб можна було виконати всі планові завдання, які були підготовлені ще на етапі планування. </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90170" lvl="0" indent="-342900" algn="just">
              <a:lnSpc>
                <a:spcPct val="107000"/>
              </a:lnSpc>
              <a:spcAft>
                <a:spcPts val="800"/>
              </a:spcAft>
              <a:buFont typeface="+mj-lt"/>
              <a:buAutoNum type="arabicPeriod"/>
            </a:pP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Аналіз ефективності виробництва</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Система призначена для розрахунку в реальному режимі часу ключових показників фактичної роботи виробництва на основі технологічних даних, інформації з якості та енерговитрат. </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90170" lvl="0" indent="-342900" algn="just">
              <a:lnSpc>
                <a:spcPct val="107000"/>
              </a:lnSpc>
              <a:spcAft>
                <a:spcPts val="800"/>
              </a:spcAft>
              <a:buFont typeface="+mj-lt"/>
              <a:buAutoNum type="arabicPeriod"/>
            </a:pP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Предикативна діагностика виробництва</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Основним призначенням цієї системи є безперервний моніторинг за функціонуванням технологічного устаткування.</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Планування виробництва</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Зважаючи на відсутність достовірної та повної інформації як по окремих виробництвах, так і всім загалом, керувати виробничим процесом на ефективному рівні – неможливо.</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90170" lvl="0" indent="-342900" algn="just">
              <a:lnSpc>
                <a:spcPct val="107000"/>
              </a:lnSpc>
              <a:spcAft>
                <a:spcPts val="800"/>
              </a:spcAft>
              <a:buFont typeface="+mj-lt"/>
              <a:buAutoNum type="arabicPeriod"/>
            </a:pP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Управління енергоресурсами</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Ця підсистема реалізує автоматизацію процесів аналізу, планування, обліку виробітку, а також споживання та розподілу електричної та теплової енергії, а також інших типів енергоресурсів.</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p>
            <a:pPr marR="90170" lvl="0" algn="just">
              <a:lnSpc>
                <a:spcPct val="107000"/>
              </a:lnSpc>
              <a:spcAft>
                <a:spcPts val="800"/>
              </a:spcAft>
            </a:pP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uk-UA" dirty="0"/>
          </a:p>
        </p:txBody>
      </p:sp>
      <p:sp>
        <p:nvSpPr>
          <p:cNvPr id="6" name="TextBox 5">
            <a:extLst>
              <a:ext uri="{FF2B5EF4-FFF2-40B4-BE49-F238E27FC236}">
                <a16:creationId xmlns:a16="http://schemas.microsoft.com/office/drawing/2014/main" id="{8CAF7D6D-EE71-6FA8-37EC-20614D2C6D5C}"/>
              </a:ext>
            </a:extLst>
          </p:cNvPr>
          <p:cNvSpPr txBox="1"/>
          <p:nvPr/>
        </p:nvSpPr>
        <p:spPr>
          <a:xfrm>
            <a:off x="565346" y="299405"/>
            <a:ext cx="10850493" cy="461665"/>
          </a:xfrm>
          <a:prstGeom prst="rect">
            <a:avLst/>
          </a:prstGeom>
          <a:noFill/>
        </p:spPr>
        <p:txBody>
          <a:bodyPr wrap="square" rtlCol="0">
            <a:spAutoFit/>
          </a:bodyPr>
          <a:lstStyle/>
          <a:p>
            <a:r>
              <a:rPr lang="uk-UA" sz="2400" b="1" dirty="0">
                <a:effectLst/>
                <a:latin typeface="Times New Roman" panose="02020603050405020304" pitchFamily="18" charset="0"/>
                <a:ea typeface="Calibri" panose="020F0502020204030204" pitchFamily="34" charset="0"/>
              </a:rPr>
              <a:t>У комплексну систему оперативного управління виробництвом входять:</a:t>
            </a:r>
            <a:endParaRPr lang="uk-UA" sz="2400" dirty="0"/>
          </a:p>
        </p:txBody>
      </p:sp>
    </p:spTree>
    <p:extLst>
      <p:ext uri="{BB962C8B-B14F-4D97-AF65-F5344CB8AC3E}">
        <p14:creationId xmlns:p14="http://schemas.microsoft.com/office/powerpoint/2010/main" val="321133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Рисунок 4">
            <a:extLst>
              <a:ext uri="{FF2B5EF4-FFF2-40B4-BE49-F238E27FC236}">
                <a16:creationId xmlns:a16="http://schemas.microsoft.com/office/drawing/2014/main" id="{1B6BFE79-8A9D-1BB9-617A-8EE0E76A08D2}"/>
              </a:ext>
            </a:extLst>
          </p:cNvPr>
          <p:cNvPicPr>
            <a:picLocks noChangeAspect="1"/>
          </p:cNvPicPr>
          <p:nvPr/>
        </p:nvPicPr>
        <p:blipFill rotWithShape="1">
          <a:blip r:embed="rId2"/>
          <a:srcRect t="10141" b="4970"/>
          <a:stretch/>
        </p:blipFill>
        <p:spPr>
          <a:xfrm>
            <a:off x="20" y="1282"/>
            <a:ext cx="12191980" cy="6856718"/>
          </a:xfrm>
          <a:prstGeom prst="rect">
            <a:avLst/>
          </a:prstGeom>
        </p:spPr>
      </p:pic>
      <p:sp>
        <p:nvSpPr>
          <p:cNvPr id="6" name="Прямокутний трикутник 5">
            <a:extLst>
              <a:ext uri="{FF2B5EF4-FFF2-40B4-BE49-F238E27FC236}">
                <a16:creationId xmlns:a16="http://schemas.microsoft.com/office/drawing/2014/main" id="{BD92F628-F039-8B18-F01F-C74EBD527F97}"/>
              </a:ext>
            </a:extLst>
          </p:cNvPr>
          <p:cNvSpPr/>
          <p:nvPr/>
        </p:nvSpPr>
        <p:spPr>
          <a:xfrm rot="5400000">
            <a:off x="2743202" y="-2743201"/>
            <a:ext cx="4873656" cy="10360061"/>
          </a:xfrm>
          <a:prstGeom prst="rtTriangle">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7" name="Рисунок 6" descr="Зображення, що містить текст, Шрифт, Графіка, графічний дизайн&#10;&#10;Автоматично згенерований опис">
            <a:extLst>
              <a:ext uri="{FF2B5EF4-FFF2-40B4-BE49-F238E27FC236}">
                <a16:creationId xmlns:a16="http://schemas.microsoft.com/office/drawing/2014/main" id="{D8D4DCD8-BBCC-B0F2-C116-A81F83C8F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9800" y="218695"/>
            <a:ext cx="1832400" cy="558451"/>
          </a:xfrm>
          <a:prstGeom prst="rect">
            <a:avLst/>
          </a:prstGeom>
        </p:spPr>
      </p:pic>
      <p:sp>
        <p:nvSpPr>
          <p:cNvPr id="8" name="TextBox 7">
            <a:extLst>
              <a:ext uri="{FF2B5EF4-FFF2-40B4-BE49-F238E27FC236}">
                <a16:creationId xmlns:a16="http://schemas.microsoft.com/office/drawing/2014/main" id="{74993577-0EDA-FD7D-9603-B55764A8E833}"/>
              </a:ext>
            </a:extLst>
          </p:cNvPr>
          <p:cNvSpPr txBox="1"/>
          <p:nvPr/>
        </p:nvSpPr>
        <p:spPr>
          <a:xfrm>
            <a:off x="211549" y="742078"/>
            <a:ext cx="4557561" cy="2523768"/>
          </a:xfrm>
          <a:prstGeom prst="rect">
            <a:avLst/>
          </a:prstGeom>
          <a:noFill/>
        </p:spPr>
        <p:txBody>
          <a:bodyPr wrap="square" rtlCol="0">
            <a:spAutoFit/>
          </a:bodyPr>
          <a:lstStyle/>
          <a:p>
            <a:r>
              <a:rPr lang="uk-UA" sz="2800" dirty="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rPr>
              <a:t>Застосування програмних продуктів родини </a:t>
            </a:r>
            <a:r>
              <a:rPr lang="en-US" sz="2800" dirty="0" err="1">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rPr>
              <a:t>zenon</a:t>
            </a:r>
            <a:r>
              <a:rPr lang="en-US" sz="2800" dirty="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rPr>
              <a:t> Supervisor</a:t>
            </a:r>
            <a:r>
              <a:rPr lang="uk-UA" sz="2800" dirty="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rPr>
              <a:t> та </a:t>
            </a:r>
            <a:r>
              <a:rPr lang="en-US" sz="2800" dirty="0" err="1">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rPr>
              <a:t>zenon</a:t>
            </a:r>
            <a:r>
              <a:rPr lang="en-US" sz="2800" dirty="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rPr>
              <a:t> </a:t>
            </a:r>
            <a:r>
              <a:rPr lang="en-US" sz="2800" dirty="0" err="1">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rPr>
              <a:t>Analizer</a:t>
            </a:r>
            <a:r>
              <a:rPr lang="uk-UA" sz="2800" dirty="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rPr>
              <a:t>  для розв’язування задач:</a:t>
            </a:r>
          </a:p>
          <a:p>
            <a:endParaRPr lang="uk-UA" dirty="0"/>
          </a:p>
        </p:txBody>
      </p:sp>
      <p:sp>
        <p:nvSpPr>
          <p:cNvPr id="9" name="TextBox 8">
            <a:extLst>
              <a:ext uri="{FF2B5EF4-FFF2-40B4-BE49-F238E27FC236}">
                <a16:creationId xmlns:a16="http://schemas.microsoft.com/office/drawing/2014/main" id="{FDD56E84-7C18-49C5-900C-7ABD4137643B}"/>
              </a:ext>
            </a:extLst>
          </p:cNvPr>
          <p:cNvSpPr txBox="1"/>
          <p:nvPr/>
        </p:nvSpPr>
        <p:spPr>
          <a:xfrm>
            <a:off x="107855" y="3515754"/>
            <a:ext cx="2092411" cy="369332"/>
          </a:xfrm>
          <a:prstGeom prst="rect">
            <a:avLst/>
          </a:prstGeom>
          <a:noFill/>
        </p:spPr>
        <p:txBody>
          <a:bodyPr wrap="square" rtlCol="0">
            <a:spAutoFit/>
          </a:bodyPr>
          <a:lstStyle/>
          <a:p>
            <a:r>
              <a:rPr lang="pl-PL" b="0" i="0" dirty="0">
                <a:solidFill>
                  <a:schemeClr val="bg1"/>
                </a:solidFill>
                <a:effectLst/>
                <a:latin typeface="Segoe UI Semibold" panose="020B0702040204020203" pitchFamily="34" charset="0"/>
                <a:cs typeface="Segoe UI Semibold" panose="020B0702040204020203" pitchFamily="34" charset="0"/>
              </a:rPr>
              <a:t>Food &amp; Beverage</a:t>
            </a:r>
            <a:endParaRPr lang="uk-UA" dirty="0">
              <a:solidFill>
                <a:schemeClr val="bg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950834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Рисунок 6">
            <a:extLst>
              <a:ext uri="{FF2B5EF4-FFF2-40B4-BE49-F238E27FC236}">
                <a16:creationId xmlns:a16="http://schemas.microsoft.com/office/drawing/2014/main" id="{07508877-4719-35B6-E503-4AD9E0954CF9}"/>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8" name="Прямокутний трикутник 7">
            <a:extLst>
              <a:ext uri="{FF2B5EF4-FFF2-40B4-BE49-F238E27FC236}">
                <a16:creationId xmlns:a16="http://schemas.microsoft.com/office/drawing/2014/main" id="{83981697-7A07-B004-833A-711FC4C75F83}"/>
              </a:ext>
            </a:extLst>
          </p:cNvPr>
          <p:cNvSpPr/>
          <p:nvPr/>
        </p:nvSpPr>
        <p:spPr>
          <a:xfrm rot="5400000">
            <a:off x="3242867" y="-3242867"/>
            <a:ext cx="5703215" cy="12188952"/>
          </a:xfrm>
          <a:prstGeom prst="rtTriangle">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TextBox 8">
            <a:extLst>
              <a:ext uri="{FF2B5EF4-FFF2-40B4-BE49-F238E27FC236}">
                <a16:creationId xmlns:a16="http://schemas.microsoft.com/office/drawing/2014/main" id="{CF2EB723-9E3A-5B81-2B21-022DF8341C7E}"/>
              </a:ext>
            </a:extLst>
          </p:cNvPr>
          <p:cNvSpPr txBox="1"/>
          <p:nvPr/>
        </p:nvSpPr>
        <p:spPr>
          <a:xfrm>
            <a:off x="185976" y="1452303"/>
            <a:ext cx="5679364" cy="2316019"/>
          </a:xfrm>
          <a:prstGeom prst="rect">
            <a:avLst/>
          </a:prstGeom>
          <a:noFill/>
        </p:spPr>
        <p:txBody>
          <a:bodyPr wrap="square" rtlCol="0">
            <a:spAutoFit/>
          </a:bodyPr>
          <a:lstStyle/>
          <a:p>
            <a:pPr marR="90170">
              <a:lnSpc>
                <a:spcPct val="107000"/>
              </a:lnSpc>
              <a:spcAft>
                <a:spcPts val="800"/>
              </a:spcAft>
            </a:pPr>
            <a:r>
              <a:rPr lang="uk-UA" sz="2800" b="1" dirty="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rPr>
              <a:t>Управління енергоресурсами підприємства</a:t>
            </a:r>
            <a:r>
              <a:rPr lang="en-US" sz="2800" b="1" dirty="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rPr>
              <a:t>. </a:t>
            </a:r>
            <a:r>
              <a:rPr lang="uk-UA" sz="2800" b="1" dirty="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rPr>
              <a:t>Аналізу ефективності виробництва (обладнання, ліній)</a:t>
            </a:r>
            <a:r>
              <a:rPr lang="en-US" sz="2800" b="1" dirty="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rPr>
              <a:t>.</a:t>
            </a:r>
            <a:endParaRPr lang="uk-UA" sz="2800" dirty="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endParaRPr>
          </a:p>
          <a:p>
            <a:endParaRPr lang="uk-UA" dirty="0"/>
          </a:p>
        </p:txBody>
      </p:sp>
      <p:pic>
        <p:nvPicPr>
          <p:cNvPr id="10" name="Рисунок 9" descr="Зображення, що містить текст, Шрифт, Графіка, графічний дизайн&#10;&#10;Автоматично згенерований опис">
            <a:extLst>
              <a:ext uri="{FF2B5EF4-FFF2-40B4-BE49-F238E27FC236}">
                <a16:creationId xmlns:a16="http://schemas.microsoft.com/office/drawing/2014/main" id="{3B9E5EA0-75C6-D191-0049-E9E2A0B766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9800" y="218695"/>
            <a:ext cx="1832400" cy="558451"/>
          </a:xfrm>
          <a:prstGeom prst="rect">
            <a:avLst/>
          </a:prstGeom>
        </p:spPr>
      </p:pic>
      <p:sp>
        <p:nvSpPr>
          <p:cNvPr id="11" name="TextBox 10">
            <a:extLst>
              <a:ext uri="{FF2B5EF4-FFF2-40B4-BE49-F238E27FC236}">
                <a16:creationId xmlns:a16="http://schemas.microsoft.com/office/drawing/2014/main" id="{5DFEBB16-0F77-B98E-5E49-2BFC01524E92}"/>
              </a:ext>
            </a:extLst>
          </p:cNvPr>
          <p:cNvSpPr txBox="1"/>
          <p:nvPr/>
        </p:nvSpPr>
        <p:spPr>
          <a:xfrm>
            <a:off x="184451" y="3768322"/>
            <a:ext cx="2092411" cy="646331"/>
          </a:xfrm>
          <a:prstGeom prst="rect">
            <a:avLst/>
          </a:prstGeom>
          <a:noFill/>
        </p:spPr>
        <p:txBody>
          <a:bodyPr wrap="square" rtlCol="0">
            <a:spAutoFit/>
          </a:bodyPr>
          <a:lstStyle/>
          <a:p>
            <a:r>
              <a:rPr lang="pl-PL" b="0" i="0" dirty="0">
                <a:solidFill>
                  <a:schemeClr val="bg1"/>
                </a:solidFill>
                <a:effectLst/>
                <a:latin typeface="Segoe UI Semibold" panose="020B0702040204020203" pitchFamily="34" charset="0"/>
                <a:cs typeface="Segoe UI Semibold" panose="020B0702040204020203" pitchFamily="34" charset="0"/>
              </a:rPr>
              <a:t>Life Sciences &amp; Pharmaceutical</a:t>
            </a:r>
            <a:endParaRPr lang="uk-UA" dirty="0">
              <a:solidFill>
                <a:schemeClr val="bg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48099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Рисунок 4">
            <a:extLst>
              <a:ext uri="{FF2B5EF4-FFF2-40B4-BE49-F238E27FC236}">
                <a16:creationId xmlns:a16="http://schemas.microsoft.com/office/drawing/2014/main" id="{42A91120-F7EB-4048-4493-8D68D9A47867}"/>
              </a:ext>
            </a:extLst>
          </p:cNvPr>
          <p:cNvPicPr>
            <a:picLocks noChangeAspect="1"/>
          </p:cNvPicPr>
          <p:nvPr/>
        </p:nvPicPr>
        <p:blipFill rotWithShape="1">
          <a:blip r:embed="rId2"/>
          <a:srcRect t="8180"/>
          <a:stretch/>
        </p:blipFill>
        <p:spPr>
          <a:xfrm>
            <a:off x="20" y="1282"/>
            <a:ext cx="12191980" cy="6856718"/>
          </a:xfrm>
          <a:prstGeom prst="rect">
            <a:avLst/>
          </a:prstGeom>
        </p:spPr>
      </p:pic>
      <p:sp>
        <p:nvSpPr>
          <p:cNvPr id="6" name="Прямокутний трикутник 5">
            <a:extLst>
              <a:ext uri="{FF2B5EF4-FFF2-40B4-BE49-F238E27FC236}">
                <a16:creationId xmlns:a16="http://schemas.microsoft.com/office/drawing/2014/main" id="{908E1E81-4D63-6B9D-27D7-F1177925D972}"/>
              </a:ext>
            </a:extLst>
          </p:cNvPr>
          <p:cNvSpPr/>
          <p:nvPr/>
        </p:nvSpPr>
        <p:spPr>
          <a:xfrm rot="5400000">
            <a:off x="2903453" y="-2903454"/>
            <a:ext cx="5081051" cy="10887960"/>
          </a:xfrm>
          <a:prstGeom prst="rtTriangle">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7" name="Рисунок 6" descr="Зображення, що містить текст, Шрифт, Графіка, графічний дизайн&#10;&#10;Автоматично згенерований опис">
            <a:extLst>
              <a:ext uri="{FF2B5EF4-FFF2-40B4-BE49-F238E27FC236}">
                <a16:creationId xmlns:a16="http://schemas.microsoft.com/office/drawing/2014/main" id="{459FD756-AA9B-18C6-5446-88A79BEA0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9800" y="218695"/>
            <a:ext cx="1832400" cy="558451"/>
          </a:xfrm>
          <a:prstGeom prst="rect">
            <a:avLst/>
          </a:prstGeom>
        </p:spPr>
      </p:pic>
      <p:sp>
        <p:nvSpPr>
          <p:cNvPr id="8" name="TextBox 7">
            <a:extLst>
              <a:ext uri="{FF2B5EF4-FFF2-40B4-BE49-F238E27FC236}">
                <a16:creationId xmlns:a16="http://schemas.microsoft.com/office/drawing/2014/main" id="{524B1D54-CA16-3643-0CBD-9CC5291A5C55}"/>
              </a:ext>
            </a:extLst>
          </p:cNvPr>
          <p:cNvSpPr txBox="1"/>
          <p:nvPr/>
        </p:nvSpPr>
        <p:spPr>
          <a:xfrm>
            <a:off x="415305" y="1180676"/>
            <a:ext cx="6333451" cy="1854995"/>
          </a:xfrm>
          <a:prstGeom prst="rect">
            <a:avLst/>
          </a:prstGeom>
          <a:noFill/>
        </p:spPr>
        <p:txBody>
          <a:bodyPr wrap="square" rtlCol="0">
            <a:spAutoFit/>
          </a:bodyPr>
          <a:lstStyle/>
          <a:p>
            <a:pPr marR="90170">
              <a:lnSpc>
                <a:spcPct val="107000"/>
              </a:lnSpc>
              <a:spcAft>
                <a:spcPts val="800"/>
              </a:spcAft>
            </a:pPr>
            <a:r>
              <a:rPr lang="uk-UA" sz="2800" b="1" dirty="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rPr>
              <a:t>Дійсний спосіб забезпечити ефективне споживання енергоресурсів.</a:t>
            </a:r>
            <a:endParaRPr lang="uk-UA" sz="2800" dirty="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endParaRPr>
          </a:p>
          <a:p>
            <a:endParaRPr lang="uk-UA" dirty="0"/>
          </a:p>
        </p:txBody>
      </p:sp>
      <p:sp>
        <p:nvSpPr>
          <p:cNvPr id="9" name="TextBox 8">
            <a:extLst>
              <a:ext uri="{FF2B5EF4-FFF2-40B4-BE49-F238E27FC236}">
                <a16:creationId xmlns:a16="http://schemas.microsoft.com/office/drawing/2014/main" id="{629535D5-F19F-D771-3EB9-82EA9D808F2A}"/>
              </a:ext>
            </a:extLst>
          </p:cNvPr>
          <p:cNvSpPr txBox="1"/>
          <p:nvPr/>
        </p:nvSpPr>
        <p:spPr>
          <a:xfrm>
            <a:off x="257835" y="3441669"/>
            <a:ext cx="2092411" cy="646331"/>
          </a:xfrm>
          <a:prstGeom prst="rect">
            <a:avLst/>
          </a:prstGeom>
          <a:noFill/>
        </p:spPr>
        <p:txBody>
          <a:bodyPr wrap="square" rtlCol="0">
            <a:spAutoFit/>
          </a:bodyPr>
          <a:lstStyle/>
          <a:p>
            <a:r>
              <a:rPr lang="pl-PL" b="0" i="0" dirty="0">
                <a:solidFill>
                  <a:schemeClr val="bg1"/>
                </a:solidFill>
                <a:effectLst/>
                <a:latin typeface="Segoe UI Semibold" panose="020B0702040204020203" pitchFamily="34" charset="0"/>
                <a:cs typeface="Segoe UI Semibold" panose="020B0702040204020203" pitchFamily="34" charset="0"/>
              </a:rPr>
              <a:t>Energy &amp; Infrastructure</a:t>
            </a:r>
            <a:endParaRPr lang="uk-UA" dirty="0">
              <a:solidFill>
                <a:schemeClr val="bg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564723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461801-C822-62CC-E363-B6F726736D07}"/>
              </a:ext>
            </a:extLst>
          </p:cNvPr>
          <p:cNvSpPr txBox="1"/>
          <p:nvPr/>
        </p:nvSpPr>
        <p:spPr>
          <a:xfrm>
            <a:off x="115015" y="3023489"/>
            <a:ext cx="11709175" cy="3834511"/>
          </a:xfrm>
          <a:prstGeom prst="rect">
            <a:avLst/>
          </a:prstGeom>
          <a:noFill/>
        </p:spPr>
        <p:txBody>
          <a:bodyPr wrap="square" rtlCol="0">
            <a:spAutoFit/>
          </a:bodyPr>
          <a:lstStyle/>
          <a:p>
            <a:pPr algn="just">
              <a:lnSpc>
                <a:spcPct val="107000"/>
              </a:lnSpc>
              <a:spcAft>
                <a:spcPts val="800"/>
              </a:spcAft>
            </a:pPr>
            <a:r>
              <a:rPr lang="uk-UA" u="sng" dirty="0">
                <a:effectLst/>
                <a:latin typeface="Times New Roman" panose="02020603050405020304" pitchFamily="18" charset="0"/>
                <a:ea typeface="Calibri" panose="020F0502020204030204" pitchFamily="34" charset="0"/>
                <a:cs typeface="Times New Roman" panose="02020603050405020304" pitchFamily="18" charset="0"/>
              </a:rPr>
              <a:t>Економічна доцільність впровадження системи контролю витрат, а також обліку енергоресурсів досягається шляхом</a:t>
            </a:r>
            <a:r>
              <a:rPr lang="uk-UA" dirty="0">
                <a:effectLst/>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07000"/>
              </a:lnSpc>
              <a:buFont typeface="+mj-lt"/>
              <a:buAutoNum type="arabicPeriod"/>
            </a:pPr>
            <a:r>
              <a:rPr lang="uk-UA" b="1" dirty="0">
                <a:effectLst/>
                <a:latin typeface="Times New Roman" panose="02020603050405020304" pitchFamily="18" charset="0"/>
                <a:ea typeface="Calibri" panose="020F0502020204030204" pitchFamily="34" charset="0"/>
                <a:cs typeface="Times New Roman" panose="02020603050405020304" pitchFamily="18" charset="0"/>
              </a:rPr>
              <a:t>Організація єдиної інформаційної платформи</a:t>
            </a:r>
            <a:r>
              <a:rPr lang="uk-UA" dirty="0">
                <a:effectLst/>
                <a:latin typeface="Times New Roman" panose="02020603050405020304" pitchFamily="18" charset="0"/>
                <a:ea typeface="Calibri" panose="020F0502020204030204" pitchFamily="34" charset="0"/>
                <a:cs typeface="Times New Roman" panose="02020603050405020304" pitchFamily="18" charset="0"/>
              </a:rPr>
              <a:t>, щоб можна було спостерігати за споживанням, виробленням і розподілом енергоресурсів, а також вести їх облік).</a:t>
            </a:r>
          </a:p>
          <a:p>
            <a:pPr marL="342900" lvl="0" indent="-342900" algn="just">
              <a:lnSpc>
                <a:spcPct val="107000"/>
              </a:lnSpc>
              <a:buFont typeface="+mj-lt"/>
              <a:buAutoNum type="arabicPeriod"/>
            </a:pPr>
            <a:r>
              <a:rPr lang="uk-UA" dirty="0">
                <a:effectLst/>
                <a:latin typeface="Times New Roman" panose="02020603050405020304" pitchFamily="18" charset="0"/>
                <a:ea typeface="Calibri" panose="020F0502020204030204" pitchFamily="34" charset="0"/>
                <a:cs typeface="Times New Roman" panose="02020603050405020304" pitchFamily="18" charset="0"/>
              </a:rPr>
              <a:t>Організація платформи, яка могла б реалізувати </a:t>
            </a:r>
            <a:r>
              <a:rPr lang="uk-UA" b="1" dirty="0">
                <a:effectLst/>
                <a:latin typeface="Times New Roman" panose="02020603050405020304" pitchFamily="18" charset="0"/>
                <a:ea typeface="Calibri" panose="020F0502020204030204" pitchFamily="34" charset="0"/>
                <a:cs typeface="Times New Roman" panose="02020603050405020304" pitchFamily="18" charset="0"/>
              </a:rPr>
              <a:t>оперативне та довгострокове прогнозування </a:t>
            </a:r>
            <a:r>
              <a:rPr lang="uk-UA" dirty="0">
                <a:effectLst/>
                <a:latin typeface="Times New Roman" panose="02020603050405020304" pitchFamily="18" charset="0"/>
                <a:ea typeface="Calibri" panose="020F0502020204030204" pitchFamily="34" charset="0"/>
                <a:cs typeface="Times New Roman" panose="02020603050405020304" pitchFamily="18" charset="0"/>
              </a:rPr>
              <a:t>споживання енергетичних ресурсів (це ніщо інше, як перспективні завдання </a:t>
            </a:r>
            <a:r>
              <a:rPr lang="uk-UA" dirty="0" err="1">
                <a:effectLst/>
                <a:latin typeface="Times New Roman" panose="02020603050405020304" pitchFamily="18" charset="0"/>
                <a:ea typeface="Calibri" panose="020F0502020204030204" pitchFamily="34" charset="0"/>
                <a:cs typeface="Times New Roman" panose="02020603050405020304" pitchFamily="18" charset="0"/>
              </a:rPr>
              <a:t>енергоменеджменту</a:t>
            </a:r>
            <a:r>
              <a:rPr lang="uk-UA" dirty="0">
                <a:effectLst/>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07000"/>
              </a:lnSpc>
              <a:buFont typeface="+mj-lt"/>
              <a:buAutoNum type="arabicPeriod"/>
            </a:pPr>
            <a:r>
              <a:rPr lang="uk-UA" dirty="0">
                <a:effectLst/>
                <a:latin typeface="Times New Roman" panose="02020603050405020304" pitchFamily="18" charset="0"/>
                <a:ea typeface="Calibri" panose="020F0502020204030204" pitchFamily="34" charset="0"/>
                <a:cs typeface="Times New Roman" panose="02020603050405020304" pitchFamily="18" charset="0"/>
              </a:rPr>
              <a:t>Організація прозорої системи </a:t>
            </a:r>
            <a:r>
              <a:rPr lang="uk-UA" b="1" dirty="0">
                <a:effectLst/>
                <a:latin typeface="Times New Roman" panose="02020603050405020304" pitchFamily="18" charset="0"/>
                <a:ea typeface="Calibri" panose="020F0502020204030204" pitchFamily="34" charset="0"/>
                <a:cs typeface="Times New Roman" panose="02020603050405020304" pitchFamily="18" charset="0"/>
              </a:rPr>
              <a:t>обліку енергетичних ресурсів</a:t>
            </a:r>
            <a:r>
              <a:rPr lang="uk-UA" dirty="0">
                <a:effectLst/>
                <a:latin typeface="Times New Roman" panose="02020603050405020304" pitchFamily="18" charset="0"/>
                <a:ea typeface="Calibri" panose="020F0502020204030204" pitchFamily="34" charset="0"/>
                <a:cs typeface="Times New Roman" panose="02020603050405020304" pitchFamily="18" charset="0"/>
              </a:rPr>
              <a:t>, а також розрахунку балансів за видами енергоресурсів та виробничими об’єктами.</a:t>
            </a:r>
          </a:p>
          <a:p>
            <a:pPr marL="342900" lvl="0" indent="-342900" algn="just">
              <a:lnSpc>
                <a:spcPct val="107000"/>
              </a:lnSpc>
              <a:buFont typeface="+mj-lt"/>
              <a:buAutoNum type="arabicPeriod"/>
            </a:pPr>
            <a:r>
              <a:rPr lang="uk-UA" b="1" dirty="0">
                <a:effectLst/>
                <a:latin typeface="Times New Roman" panose="02020603050405020304" pitchFamily="18" charset="0"/>
                <a:ea typeface="Calibri" panose="020F0502020204030204" pitchFamily="34" charset="0"/>
                <a:cs typeface="Times New Roman" panose="02020603050405020304" pitchFamily="18" charset="0"/>
              </a:rPr>
              <a:t>Планування енергоресурсів</a:t>
            </a:r>
            <a:r>
              <a:rPr lang="uk-UA" dirty="0">
                <a:effectLst/>
                <a:latin typeface="Times New Roman" panose="02020603050405020304" pitchFamily="18" charset="0"/>
                <a:ea typeface="Calibri" panose="020F0502020204030204" pitchFamily="34" charset="0"/>
                <a:cs typeface="Times New Roman" panose="02020603050405020304" pitchFamily="18" charset="0"/>
              </a:rPr>
              <a:t> (їх споживання), спираючись на дані про справжні норми споживання безпосередньо за попередні часові проміжки.</a:t>
            </a:r>
          </a:p>
          <a:p>
            <a:pPr marL="342900" lvl="0" indent="-342900" algn="just">
              <a:lnSpc>
                <a:spcPct val="107000"/>
              </a:lnSpc>
              <a:spcAft>
                <a:spcPts val="800"/>
              </a:spcAft>
              <a:buFont typeface="+mj-lt"/>
              <a:buAutoNum type="arabicPeriod"/>
            </a:pPr>
            <a:r>
              <a:rPr lang="uk-UA" b="1" dirty="0">
                <a:effectLst/>
                <a:latin typeface="Times New Roman" panose="02020603050405020304" pitchFamily="18" charset="0"/>
                <a:ea typeface="Calibri" panose="020F0502020204030204" pitchFamily="34" charset="0"/>
                <a:cs typeface="Times New Roman" panose="02020603050405020304" pitchFamily="18" charset="0"/>
              </a:rPr>
              <a:t>Оптимізація </a:t>
            </a:r>
            <a:r>
              <a:rPr lang="uk-UA" dirty="0">
                <a:effectLst/>
                <a:latin typeface="Times New Roman" panose="02020603050405020304" pitchFamily="18" charset="0"/>
                <a:ea typeface="Calibri" panose="020F0502020204030204" pitchFamily="34" charset="0"/>
                <a:cs typeface="Times New Roman" panose="02020603050405020304" pitchFamily="18" charset="0"/>
              </a:rPr>
              <a:t>розподілу власних, а також куплених енергоресурсів, підвищення ефективності їх застосування, зниження перевитрати, а також зменшення питомих витрат на енергоресурс завдяки виявленню джерел втрат.</a:t>
            </a:r>
          </a:p>
          <a:p>
            <a:endParaRPr lang="uk-UA" dirty="0"/>
          </a:p>
        </p:txBody>
      </p:sp>
      <p:pic>
        <p:nvPicPr>
          <p:cNvPr id="7170" name="Picture 2" descr="energymanagement smart factory">
            <a:extLst>
              <a:ext uri="{FF2B5EF4-FFF2-40B4-BE49-F238E27FC236}">
                <a16:creationId xmlns:a16="http://schemas.microsoft.com/office/drawing/2014/main" id="{92C6F9A7-E140-B4AA-9C6C-165792FBCD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2833635"/>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Зображення, що містить текст, Шрифт, Графіка, графічний дизайн&#10;&#10;Автоматично згенерований опис">
            <a:extLst>
              <a:ext uri="{FF2B5EF4-FFF2-40B4-BE49-F238E27FC236}">
                <a16:creationId xmlns:a16="http://schemas.microsoft.com/office/drawing/2014/main" id="{0AC7CEEE-57A9-095E-6738-CFD3520B9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539" y="189819"/>
            <a:ext cx="1832400" cy="558451"/>
          </a:xfrm>
          <a:prstGeom prst="rect">
            <a:avLst/>
          </a:prstGeom>
        </p:spPr>
      </p:pic>
    </p:spTree>
    <p:extLst>
      <p:ext uri="{BB962C8B-B14F-4D97-AF65-F5344CB8AC3E}">
        <p14:creationId xmlns:p14="http://schemas.microsoft.com/office/powerpoint/2010/main" val="106389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A03556-7F00-58F0-B611-C0556168A8BE}"/>
              </a:ext>
            </a:extLst>
          </p:cNvPr>
          <p:cNvSpPr txBox="1"/>
          <p:nvPr/>
        </p:nvSpPr>
        <p:spPr>
          <a:xfrm>
            <a:off x="155643" y="0"/>
            <a:ext cx="5597057" cy="6601807"/>
          </a:xfrm>
          <a:prstGeom prst="rect">
            <a:avLst/>
          </a:prstGeom>
          <a:noFill/>
        </p:spPr>
        <p:txBody>
          <a:bodyPr wrap="square" rtlCol="0">
            <a:spAutoFit/>
          </a:bodyPr>
          <a:lstStyle/>
          <a:p>
            <a:pPr marL="342900" lvl="0" indent="-342900" algn="just">
              <a:lnSpc>
                <a:spcPct val="107000"/>
              </a:lnSpc>
              <a:buFont typeface="+mj-lt"/>
              <a:buAutoNum type="arabicPeriod"/>
            </a:pP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1800" b="1" dirty="0">
                <a:effectLst/>
                <a:latin typeface="Times New Roman" panose="02020603050405020304" pitchFamily="18" charset="0"/>
                <a:ea typeface="Calibri" panose="020F0502020204030204" pitchFamily="34" charset="0"/>
                <a:cs typeface="Times New Roman" panose="02020603050405020304" pitchFamily="18" charset="0"/>
              </a:rPr>
              <a:t>Основні завдання </a:t>
            </a:r>
            <a:r>
              <a:rPr lang="uk-UA" sz="1800" b="1" dirty="0" err="1">
                <a:effectLst/>
                <a:latin typeface="Times New Roman" panose="02020603050405020304" pitchFamily="18" charset="0"/>
                <a:ea typeface="Calibri" panose="020F0502020204030204" pitchFamily="34" charset="0"/>
                <a:cs typeface="Times New Roman" panose="02020603050405020304" pitchFamily="18" charset="0"/>
              </a:rPr>
              <a:t>енергоменеджменту</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endParaRPr lang="en-US" sz="1200" b="1"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Облік споживання енергоресурсів</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План-факт контролю вироблення/споживання. Облік на рівні підрозділів промислового підприємства. Підрахунок економічного балансу вироблення (споживання). Формування потрібної звітності в автоматичному режимі (баланси енергоресурсів, звіти про споживання тощо).</a:t>
            </a:r>
          </a:p>
          <a:p>
            <a:pPr marL="342900" lvl="0" indent="-342900" algn="just">
              <a:lnSpc>
                <a:spcPct val="107000"/>
              </a:lnSpc>
              <a:buFont typeface="+mj-lt"/>
              <a:buAutoNum type="arabicPeriod"/>
            </a:pP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Контроль споживання енергоресурсів</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Моніторинг споживання за схемами розподілу енергетичних ресурсів, а також цехами. Приведення вироблення продуктів, а також параметрів споживання ресурсів, що вимірюються, до єдиних нормалізованих одиниць вимірювань (</a:t>
            </a:r>
            <a:r>
              <a:rPr lang="uk-UA" sz="1200" dirty="0" err="1">
                <a:effectLst/>
                <a:latin typeface="Times New Roman" panose="02020603050405020304" pitchFamily="18" charset="0"/>
                <a:ea typeface="Calibri" panose="020F0502020204030204" pitchFamily="34" charset="0"/>
                <a:cs typeface="Times New Roman" panose="02020603050405020304" pitchFamily="18" charset="0"/>
              </a:rPr>
              <a:t>Гкал</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1200" dirty="0" err="1">
                <a:effectLst/>
                <a:latin typeface="Times New Roman" panose="02020603050405020304" pitchFamily="18" charset="0"/>
                <a:ea typeface="Calibri" panose="020F0502020204030204" pitchFamily="34" charset="0"/>
                <a:cs typeface="Times New Roman" panose="02020603050405020304" pitchFamily="18" charset="0"/>
              </a:rPr>
              <a:t>т.у.т</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т, нм3). Розрахунок питомих споживань та оперативний контроль енергоресурсів, які роблять найбільший внесок у їх собівартість (80/20). </a:t>
            </a:r>
          </a:p>
          <a:p>
            <a:pPr marL="342900" lvl="0" indent="-342900" algn="just">
              <a:lnSpc>
                <a:spcPct val="107000"/>
              </a:lnSpc>
              <a:buFont typeface="+mj-lt"/>
              <a:buAutoNum type="arabicPeriod"/>
            </a:pP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Пошук втрат в мережах розподілу</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Розрахунок енергобалансу за енергією, а також масою. Проведення планування з питань удосконалення приладів обліку. Виявлення  відхилення параметрів метрологічних вимірювань мережі розподілу енергетичних ресурсів.</a:t>
            </a:r>
          </a:p>
          <a:p>
            <a:pPr marL="342900" lvl="0" indent="-342900" algn="just">
              <a:lnSpc>
                <a:spcPct val="107000"/>
              </a:lnSpc>
              <a:buFont typeface="+mj-lt"/>
              <a:buAutoNum type="arabicPeriod"/>
            </a:pP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Ревізія подільних норм споживання ЕЕ</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Оптимізація норм споживання (модернізація обладнання, моделювання). Ревізія та перерахунок питомих норм споживання. </a:t>
            </a:r>
            <a:r>
              <a:rPr lang="uk-UA" sz="1200" dirty="0" err="1">
                <a:effectLst/>
                <a:latin typeface="Times New Roman" panose="02020603050405020304" pitchFamily="18" charset="0"/>
                <a:ea typeface="Calibri" panose="020F0502020204030204" pitchFamily="34" charset="0"/>
                <a:cs typeface="Times New Roman" panose="02020603050405020304" pitchFamily="18" charset="0"/>
              </a:rPr>
              <a:t>Кастомізація</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питомих норм споживання для кожного енергетичного ресурсу.</a:t>
            </a:r>
          </a:p>
          <a:p>
            <a:pPr marL="342900" lvl="0" indent="-342900" algn="just">
              <a:lnSpc>
                <a:spcPct val="107000"/>
              </a:lnSpc>
              <a:spcAft>
                <a:spcPts val="800"/>
              </a:spcAft>
              <a:buFont typeface="+mj-lt"/>
              <a:buAutoNum type="arabicPeriod"/>
            </a:pP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Підвищення та аналіз енергоефективності</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Виявлення актуальних факторів, які безпосередньо впливають на відхилення від норм, а також поради щодо управління технологічним процесом. Точніше планування споживання енергетичними ресурсами, спираючись на прогноз актуальних норм. Контроль та розрахунок актуальних динамічних норм споживання енергії залежно від факторів впливу (напрацювання, режим, погодні умови, сировина).</a:t>
            </a:r>
          </a:p>
          <a:p>
            <a:endParaRPr lang="uk-UA" dirty="0"/>
          </a:p>
        </p:txBody>
      </p:sp>
      <p:pic>
        <p:nvPicPr>
          <p:cNvPr id="6" name="Рисунок 5">
            <a:extLst>
              <a:ext uri="{FF2B5EF4-FFF2-40B4-BE49-F238E27FC236}">
                <a16:creationId xmlns:a16="http://schemas.microsoft.com/office/drawing/2014/main" id="{6E4C5EFD-C3D1-D47A-8662-3350FC63DE14}"/>
              </a:ext>
            </a:extLst>
          </p:cNvPr>
          <p:cNvPicPr>
            <a:picLocks noChangeAspect="1"/>
          </p:cNvPicPr>
          <p:nvPr/>
        </p:nvPicPr>
        <p:blipFill>
          <a:blip r:embed="rId3"/>
          <a:stretch>
            <a:fillRect/>
          </a:stretch>
        </p:blipFill>
        <p:spPr>
          <a:xfrm>
            <a:off x="5871411" y="0"/>
            <a:ext cx="6320589" cy="6858000"/>
          </a:xfrm>
          <a:prstGeom prst="rect">
            <a:avLst/>
          </a:prstGeom>
        </p:spPr>
      </p:pic>
      <p:sp>
        <p:nvSpPr>
          <p:cNvPr id="7" name="TextBox 6">
            <a:extLst>
              <a:ext uri="{FF2B5EF4-FFF2-40B4-BE49-F238E27FC236}">
                <a16:creationId xmlns:a16="http://schemas.microsoft.com/office/drawing/2014/main" id="{F004260C-EBBF-EB52-0111-E4DCCF0D1538}"/>
              </a:ext>
            </a:extLst>
          </p:cNvPr>
          <p:cNvSpPr txBox="1"/>
          <p:nvPr/>
        </p:nvSpPr>
        <p:spPr>
          <a:xfrm>
            <a:off x="390525" y="6340197"/>
            <a:ext cx="1123949" cy="261610"/>
          </a:xfrm>
          <a:prstGeom prst="rect">
            <a:avLst/>
          </a:prstGeom>
          <a:noFill/>
        </p:spPr>
        <p:txBody>
          <a:bodyPr wrap="square" rtlCol="0">
            <a:spAutoFit/>
          </a:bodyPr>
          <a:lstStyle/>
          <a:p>
            <a:r>
              <a:rPr lang="uk-UA" sz="1100" b="1" dirty="0">
                <a:solidFill>
                  <a:srgbClr val="FFFF00"/>
                </a:solidFill>
                <a:latin typeface="Times New Roman" panose="02020603050405020304" pitchFamily="18" charset="0"/>
                <a:cs typeface="Times New Roman" panose="02020603050405020304" pitchFamily="18" charset="0"/>
              </a:rPr>
              <a:t>!</a:t>
            </a:r>
            <a:r>
              <a:rPr lang="uk-UA" sz="1100" b="1" dirty="0">
                <a:latin typeface="Times New Roman" panose="02020603050405020304" pitchFamily="18" charset="0"/>
                <a:cs typeface="Times New Roman" panose="02020603050405020304" pitchFamily="18" charset="0"/>
              </a:rPr>
              <a:t> </a:t>
            </a:r>
            <a:r>
              <a:rPr lang="uk-UA" sz="1100" b="1" dirty="0">
                <a:solidFill>
                  <a:srgbClr val="FFFF00"/>
                </a:solidFill>
                <a:latin typeface="Times New Roman" panose="02020603050405020304" pitchFamily="18" charset="0"/>
                <a:cs typeface="Times New Roman" panose="02020603050405020304" pitchFamily="18" charset="0"/>
              </a:rPr>
              <a:t>ПОЧАТОК</a:t>
            </a:r>
          </a:p>
        </p:txBody>
      </p:sp>
      <p:pic>
        <p:nvPicPr>
          <p:cNvPr id="8" name="Рисунок 7" descr="Зображення, що містить текст, Шрифт, Графіка, графічний дизайн&#10;&#10;Автоматично згенерований опис">
            <a:extLst>
              <a:ext uri="{FF2B5EF4-FFF2-40B4-BE49-F238E27FC236}">
                <a16:creationId xmlns:a16="http://schemas.microsoft.com/office/drawing/2014/main" id="{3F5C8B0E-48A7-1C3E-8EAF-E8C3D6EF14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5455" y="6191776"/>
            <a:ext cx="1832400" cy="558451"/>
          </a:xfrm>
          <a:prstGeom prst="rect">
            <a:avLst/>
          </a:prstGeom>
        </p:spPr>
      </p:pic>
    </p:spTree>
    <p:extLst>
      <p:ext uri="{BB962C8B-B14F-4D97-AF65-F5344CB8AC3E}">
        <p14:creationId xmlns:p14="http://schemas.microsoft.com/office/powerpoint/2010/main" val="60861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 calcmode="lin" valueType="num">
                                      <p:cBhvr additive="base">
                                        <p:cTn id="1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 calcmode="lin" valueType="num">
                                      <p:cBhvr additive="base">
                                        <p:cTn id="2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 calcmode="lin" valueType="num">
                                      <p:cBhvr additive="base">
                                        <p:cTn id="3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Офіс">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Офіс">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2125</TotalTime>
  <Words>2821</Words>
  <Application>Microsoft Office PowerPoint</Application>
  <PresentationFormat>Широкий екран</PresentationFormat>
  <Paragraphs>167</Paragraphs>
  <Slides>34</Slides>
  <Notes>15</Notes>
  <HiddenSlides>0</HiddenSlides>
  <MMClips>0</MMClips>
  <ScaleCrop>false</ScaleCrop>
  <HeadingPairs>
    <vt:vector size="6" baseType="variant">
      <vt:variant>
        <vt:lpstr>Використані шрифти</vt:lpstr>
      </vt:variant>
      <vt:variant>
        <vt:i4>6</vt:i4>
      </vt:variant>
      <vt:variant>
        <vt:lpstr>Тема</vt:lpstr>
      </vt:variant>
      <vt:variant>
        <vt:i4>1</vt:i4>
      </vt:variant>
      <vt:variant>
        <vt:lpstr>Заголовки слайдів</vt:lpstr>
      </vt:variant>
      <vt:variant>
        <vt:i4>34</vt:i4>
      </vt:variant>
    </vt:vector>
  </HeadingPairs>
  <TitlesOfParts>
    <vt:vector size="41" baseType="lpstr">
      <vt:lpstr>Aptos</vt:lpstr>
      <vt:lpstr>Aptos Display</vt:lpstr>
      <vt:lpstr>Arial</vt:lpstr>
      <vt:lpstr>Calibri</vt:lpstr>
      <vt:lpstr>Segoe UI Semibold</vt:lpstr>
      <vt:lpstr>Times New Roman</vt: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Владислав Шинкар</dc:creator>
  <cp:lastModifiedBy>Владислав Шинкар</cp:lastModifiedBy>
  <cp:revision>37</cp:revision>
  <dcterms:created xsi:type="dcterms:W3CDTF">2024-05-27T11:18:32Z</dcterms:created>
  <dcterms:modified xsi:type="dcterms:W3CDTF">2024-05-29T08:51:38Z</dcterms:modified>
</cp:coreProperties>
</file>